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4" r:id="rId5"/>
    <p:sldId id="289" r:id="rId6"/>
    <p:sldId id="291" r:id="rId7"/>
    <p:sldId id="290" r:id="rId8"/>
    <p:sldId id="293" r:id="rId9"/>
    <p:sldId id="292" r:id="rId10"/>
    <p:sldId id="299" r:id="rId11"/>
    <p:sldId id="300" r:id="rId12"/>
    <p:sldId id="301" r:id="rId13"/>
    <p:sldId id="302" r:id="rId14"/>
    <p:sldId id="296" r:id="rId15"/>
    <p:sldId id="297" r:id="rId16"/>
    <p:sldId id="298" r:id="rId17"/>
    <p:sldId id="303" r:id="rId18"/>
    <p:sldId id="304" r:id="rId19"/>
    <p:sldId id="305" r:id="rId20"/>
    <p:sldId id="307" r:id="rId21"/>
    <p:sldId id="306" r:id="rId22"/>
    <p:sldId id="308" r:id="rId23"/>
    <p:sldId id="310" r:id="rId24"/>
    <p:sldId id="345" r:id="rId25"/>
    <p:sldId id="309" r:id="rId26"/>
    <p:sldId id="344" r:id="rId27"/>
    <p:sldId id="311" r:id="rId28"/>
    <p:sldId id="365" r:id="rId29"/>
    <p:sldId id="366" r:id="rId30"/>
    <p:sldId id="314" r:id="rId31"/>
    <p:sldId id="367" r:id="rId32"/>
    <p:sldId id="368" r:id="rId33"/>
    <p:sldId id="319" r:id="rId34"/>
    <p:sldId id="369" r:id="rId35"/>
    <p:sldId id="370" r:id="rId36"/>
    <p:sldId id="320" r:id="rId37"/>
    <p:sldId id="371" r:id="rId38"/>
    <p:sldId id="335" r:id="rId39"/>
    <p:sldId id="353" r:id="rId40"/>
    <p:sldId id="354" r:id="rId41"/>
    <p:sldId id="322" r:id="rId42"/>
    <p:sldId id="324" r:id="rId43"/>
    <p:sldId id="323" r:id="rId44"/>
    <p:sldId id="361" r:id="rId45"/>
    <p:sldId id="362" r:id="rId46"/>
    <p:sldId id="325" r:id="rId47"/>
    <p:sldId id="350" r:id="rId48"/>
    <p:sldId id="363" r:id="rId49"/>
    <p:sldId id="327" r:id="rId50"/>
    <p:sldId id="346" r:id="rId51"/>
    <p:sldId id="355" r:id="rId52"/>
    <p:sldId id="356" r:id="rId53"/>
    <p:sldId id="357" r:id="rId54"/>
    <p:sldId id="360" r:id="rId55"/>
    <p:sldId id="328" r:id="rId56"/>
    <p:sldId id="358" r:id="rId57"/>
    <p:sldId id="329" r:id="rId58"/>
    <p:sldId id="332" r:id="rId59"/>
    <p:sldId id="333" r:id="rId60"/>
    <p:sldId id="359" r:id="rId61"/>
    <p:sldId id="338" r:id="rId62"/>
    <p:sldId id="339" r:id="rId63"/>
    <p:sldId id="340" r:id="rId64"/>
    <p:sldId id="341" r:id="rId65"/>
    <p:sldId id="342" r:id="rId66"/>
    <p:sldId id="364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5A7"/>
    <a:srgbClr val="FFFFFF"/>
    <a:srgbClr val="197E9F"/>
    <a:srgbClr val="196395"/>
    <a:srgbClr val="005289"/>
    <a:srgbClr val="1E3252"/>
    <a:srgbClr val="393939"/>
    <a:srgbClr val="04396C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8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-4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lassroom.google.com/c/NDU3MDYzNTU0NzU0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lassroom.google.com/c/NDU3MDYzNTU0NzU0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127980" y="2676872"/>
            <a:ext cx="9936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+mj-ea"/>
                <a:ea typeface="+mj-ea"/>
              </a:rPr>
              <a:t>Terraform </a:t>
            </a:r>
            <a:r>
              <a:rPr lang="ko-KR" altLang="en-US" sz="4000" spc="-300" dirty="0">
                <a:solidFill>
                  <a:schemeClr val="bg1"/>
                </a:solidFill>
                <a:latin typeface="+mj-ea"/>
                <a:ea typeface="+mj-ea"/>
              </a:rPr>
              <a:t>을 이용한 </a:t>
            </a:r>
            <a:r>
              <a:rPr lang="en-US" altLang="ko-KR" sz="4000" spc="-300" dirty="0">
                <a:solidFill>
                  <a:schemeClr val="bg1"/>
                </a:solidFill>
                <a:latin typeface="+mj-ea"/>
                <a:ea typeface="+mj-ea"/>
              </a:rPr>
              <a:t>AWS</a:t>
            </a:r>
            <a:r>
              <a:rPr lang="ko-KR" altLang="en-US" sz="4000" spc="-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j-ea"/>
                <a:ea typeface="+mj-ea"/>
              </a:rPr>
              <a:t>3 - tier</a:t>
            </a:r>
            <a:r>
              <a:rPr lang="ko-KR" altLang="en-US" sz="4000" spc="-300" dirty="0">
                <a:solidFill>
                  <a:schemeClr val="bg1"/>
                </a:solidFill>
                <a:latin typeface="+mj-ea"/>
                <a:ea typeface="+mj-ea"/>
              </a:rPr>
              <a:t> 아키텍처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1458649" y="2319194"/>
            <a:ext cx="929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530236" y="4346555"/>
            <a:ext cx="51315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조장 김민혁 </a:t>
            </a: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 문광훈 </a:t>
            </a:r>
            <a:r>
              <a:rPr lang="ko-KR" altLang="en-US" sz="3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서현지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최나라</a:t>
            </a: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3863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년 솔데스크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IaC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기반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AWS MSA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클라우드 환경 구축</a:t>
            </a:r>
            <a:endParaRPr lang="ko-KR" altLang="en-US" sz="1200" b="1" i="0" dirty="0">
              <a:solidFill>
                <a:schemeClr val="bg1"/>
              </a:solidFill>
              <a:effectLst/>
              <a:latin typeface="Roboto" panose="020B0604020202020204" pitchFamily="2" charset="0"/>
            </a:endParaRPr>
          </a:p>
        </p:txBody>
      </p:sp>
      <p:pic>
        <p:nvPicPr>
          <p:cNvPr id="1030" name="Picture 6" descr="AWS란? 클라우드와 AWS의 기본 개념 알아보기">
            <a:extLst>
              <a:ext uri="{FF2B5EF4-FFF2-40B4-BE49-F238E27FC236}">
                <a16:creationId xmlns="" xmlns:a16="http://schemas.microsoft.com/office/drawing/2014/main" id="{1B477E96-13FD-4E23-A02E-E634AC2F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6" y="142240"/>
            <a:ext cx="3035807" cy="187835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823AAF1-4E4C-44E2-9CC4-E7218F808368}"/>
              </a:ext>
            </a:extLst>
          </p:cNvPr>
          <p:cNvCxnSpPr>
            <a:cxnSpLocks/>
          </p:cNvCxnSpPr>
          <p:nvPr/>
        </p:nvCxnSpPr>
        <p:spPr>
          <a:xfrm>
            <a:off x="1448651" y="3751754"/>
            <a:ext cx="929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0EE4087-1CA2-4EF7-9235-0C2DF3069D93}"/>
              </a:ext>
            </a:extLst>
          </p:cNvPr>
          <p:cNvGrpSpPr/>
          <p:nvPr/>
        </p:nvGrpSpPr>
        <p:grpSpPr>
          <a:xfrm>
            <a:off x="6610525" y="1788447"/>
            <a:ext cx="4651808" cy="4620742"/>
            <a:chOff x="6551147" y="1622578"/>
            <a:chExt cx="4736521" cy="4811778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D796E09D-B464-4106-8734-4A4E551B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1147" y="1622578"/>
              <a:ext cx="4732194" cy="48117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D9FEB6A-26F6-4199-A4AF-E1E27AA264F7}"/>
                </a:ext>
              </a:extLst>
            </p:cNvPr>
            <p:cNvSpPr txBox="1"/>
            <p:nvPr/>
          </p:nvSpPr>
          <p:spPr>
            <a:xfrm>
              <a:off x="8738572" y="6196524"/>
              <a:ext cx="25490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출처 </a:t>
              </a:r>
              <a:r>
                <a:rPr lang="en-US" altLang="ko-KR" sz="900" dirty="0"/>
                <a:t>: https://channel.io/ko/blog/d2c-success4</a:t>
              </a:r>
              <a:endParaRPr lang="ko-KR" altLang="en-US" sz="9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F74337D3-B092-4227-A92E-85160FC7DD68}"/>
              </a:ext>
            </a:extLst>
          </p:cNvPr>
          <p:cNvGrpSpPr/>
          <p:nvPr/>
        </p:nvGrpSpPr>
        <p:grpSpPr>
          <a:xfrm>
            <a:off x="766047" y="4171080"/>
            <a:ext cx="5215303" cy="1800940"/>
            <a:chOff x="766047" y="4171080"/>
            <a:chExt cx="5215303" cy="1800940"/>
          </a:xfrm>
        </p:grpSpPr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B88E1805-F424-49A8-B306-3B3D4D304E73}"/>
                </a:ext>
              </a:extLst>
            </p:cNvPr>
            <p:cNvGrpSpPr/>
            <p:nvPr/>
          </p:nvGrpSpPr>
          <p:grpSpPr>
            <a:xfrm>
              <a:off x="766047" y="4171080"/>
              <a:ext cx="5215303" cy="1800940"/>
              <a:chOff x="839838" y="3720707"/>
              <a:chExt cx="4697677" cy="187639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" name="그림 9">
                <a:extLst>
                  <a:ext uri="{FF2B5EF4-FFF2-40B4-BE49-F238E27FC236}">
                    <a16:creationId xmlns="" xmlns:a16="http://schemas.microsoft.com/office/drawing/2014/main" id="{2AD124AB-D671-4078-A6FC-A833504B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805" y="3720707"/>
                <a:ext cx="4695710" cy="76395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4297125C-7F4B-4A2C-8F22-1FB1E894D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838" y="4484666"/>
                <a:ext cx="4697677" cy="111243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BE10451-D08B-42B4-8A18-3E0B894AF89B}"/>
                </a:ext>
              </a:extLst>
            </p:cNvPr>
            <p:cNvSpPr txBox="1"/>
            <p:nvPr/>
          </p:nvSpPr>
          <p:spPr>
            <a:xfrm>
              <a:off x="3411414" y="5734188"/>
              <a:ext cx="25539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출처 </a:t>
              </a:r>
              <a:r>
                <a:rPr lang="en-US" altLang="ko-KR" sz="900" dirty="0"/>
                <a:t>: https://byline.network/2021/06/30-118/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41CEDEB2-EEFA-436D-922B-89D196D4951B}"/>
              </a:ext>
            </a:extLst>
          </p:cNvPr>
          <p:cNvGrpSpPr/>
          <p:nvPr/>
        </p:nvGrpSpPr>
        <p:grpSpPr>
          <a:xfrm>
            <a:off x="766047" y="2003982"/>
            <a:ext cx="5118601" cy="1200319"/>
            <a:chOff x="766047" y="2003982"/>
            <a:chExt cx="5118601" cy="1200319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C5B3314F-A410-41E6-B6BD-30F7FF63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047" y="2003982"/>
              <a:ext cx="5118601" cy="1200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7290D387-35D3-440F-813D-5C40948BFF6B}"/>
                </a:ext>
              </a:extLst>
            </p:cNvPr>
            <p:cNvSpPr txBox="1"/>
            <p:nvPr/>
          </p:nvSpPr>
          <p:spPr>
            <a:xfrm>
              <a:off x="3348268" y="2964635"/>
              <a:ext cx="25266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출처 </a:t>
              </a:r>
              <a:r>
                <a:rPr lang="en-US" altLang="ko-KR" sz="900" dirty="0"/>
                <a:t>: https://www.venturesquare.net/848408</a:t>
              </a:r>
              <a:endParaRPr lang="ko-KR" altLang="en-US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8004E54-CEF3-461A-A945-33E311664DAA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제안 배경  및  필요성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08BC6C0-71A7-4736-9C81-6F54B787942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5922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B86CAF31-7ACF-4FAB-9D82-BB5A68980035}"/>
              </a:ext>
            </a:extLst>
          </p:cNvPr>
          <p:cNvGrpSpPr/>
          <p:nvPr/>
        </p:nvGrpSpPr>
        <p:grpSpPr>
          <a:xfrm>
            <a:off x="5216593" y="1609189"/>
            <a:ext cx="1758815" cy="909330"/>
            <a:chOff x="5079881" y="1609189"/>
            <a:chExt cx="1758815" cy="909330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9025DD9-7D3A-499E-A007-A1F2BB37F314}"/>
                </a:ext>
              </a:extLst>
            </p:cNvPr>
            <p:cNvSpPr txBox="1"/>
            <p:nvPr/>
          </p:nvSpPr>
          <p:spPr>
            <a:xfrm>
              <a:off x="5079881" y="1609189"/>
              <a:ext cx="1758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300" dirty="0">
                  <a:solidFill>
                    <a:srgbClr val="393939"/>
                  </a:solidFill>
                  <a:latin typeface="+mj-ea"/>
                  <a:ea typeface="+mj-ea"/>
                </a:rPr>
                <a:t>D2C</a:t>
              </a:r>
              <a:r>
                <a:rPr lang="ko-KR" altLang="en-US" sz="4000" spc="-300" dirty="0">
                  <a:solidFill>
                    <a:srgbClr val="393939"/>
                  </a:solidFill>
                  <a:latin typeface="+mj-ea"/>
                  <a:ea typeface="+mj-ea"/>
                </a:rPr>
                <a:t>란</a:t>
              </a:r>
              <a:r>
                <a:rPr lang="en-US" altLang="ko-KR" sz="4000" spc="-300" dirty="0">
                  <a:solidFill>
                    <a:srgbClr val="393939"/>
                  </a:solidFill>
                  <a:latin typeface="+mj-ea"/>
                  <a:ea typeface="+mj-ea"/>
                </a:rPr>
                <a:t>?</a:t>
              </a:r>
              <a:endParaRPr lang="ko-KR" altLang="en-US" sz="4000" spc="-30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19FADBA0-5415-42DB-B3E9-8610D687C8A5}"/>
                </a:ext>
              </a:extLst>
            </p:cNvPr>
            <p:cNvSpPr txBox="1"/>
            <p:nvPr/>
          </p:nvSpPr>
          <p:spPr>
            <a:xfrm>
              <a:off x="5081548" y="2210742"/>
              <a:ext cx="1755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Direct To Consumer</a:t>
              </a:r>
              <a:endParaRPr lang="ko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A56A2423-13E6-4552-8ED0-033BB998A9F8}"/>
              </a:ext>
            </a:extLst>
          </p:cNvPr>
          <p:cNvGrpSpPr/>
          <p:nvPr/>
        </p:nvGrpSpPr>
        <p:grpSpPr>
          <a:xfrm>
            <a:off x="1541784" y="2762187"/>
            <a:ext cx="9108433" cy="2553736"/>
            <a:chOff x="1459620" y="2762187"/>
            <a:chExt cx="9108433" cy="2553736"/>
          </a:xfrm>
        </p:grpSpPr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34618A9D-29EE-4840-B03E-2ECBF3CF3873}"/>
                </a:ext>
              </a:extLst>
            </p:cNvPr>
            <p:cNvGrpSpPr/>
            <p:nvPr/>
          </p:nvGrpSpPr>
          <p:grpSpPr>
            <a:xfrm>
              <a:off x="3769876" y="3815452"/>
              <a:ext cx="4487921" cy="1500471"/>
              <a:chOff x="3769876" y="3815452"/>
              <a:chExt cx="4487921" cy="150047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="" xmlns:a16="http://schemas.microsoft.com/office/drawing/2014/main" id="{CD144AEE-574C-4C30-87BC-12456ACA5E25}"/>
                  </a:ext>
                </a:extLst>
              </p:cNvPr>
              <p:cNvGrpSpPr/>
              <p:nvPr/>
            </p:nvGrpSpPr>
            <p:grpSpPr>
              <a:xfrm>
                <a:off x="4363330" y="3815452"/>
                <a:ext cx="3011648" cy="1500471"/>
                <a:chOff x="6014906" y="5257199"/>
                <a:chExt cx="3011648" cy="1500471"/>
              </a:xfrm>
            </p:grpSpPr>
            <p:sp>
              <p:nvSpPr>
                <p:cNvPr id="31" name="자유형: 도형 30">
                  <a:extLst>
                    <a:ext uri="{FF2B5EF4-FFF2-40B4-BE49-F238E27FC236}">
                      <a16:creationId xmlns="" xmlns:a16="http://schemas.microsoft.com/office/drawing/2014/main" id="{8AA35EC2-0475-49BF-B102-662FCF2533AB}"/>
                    </a:ext>
                  </a:extLst>
                </p:cNvPr>
                <p:cNvSpPr/>
                <p:nvPr/>
              </p:nvSpPr>
              <p:spPr>
                <a:xfrm>
                  <a:off x="6096000" y="5332109"/>
                  <a:ext cx="2850342" cy="1425561"/>
                </a:xfrm>
                <a:custGeom>
                  <a:avLst/>
                  <a:gdLst>
                    <a:gd name="connsiteX0" fmla="*/ 20 w 2850342"/>
                    <a:gd name="connsiteY0" fmla="*/ 0 h 1425561"/>
                    <a:gd name="connsiteX1" fmla="*/ 2850323 w 2850342"/>
                    <a:gd name="connsiteY1" fmla="*/ 0 h 1425561"/>
                    <a:gd name="connsiteX2" fmla="*/ 2850342 w 2850342"/>
                    <a:gd name="connsiteY2" fmla="*/ 390 h 1425561"/>
                    <a:gd name="connsiteX3" fmla="*/ 1425171 w 2850342"/>
                    <a:gd name="connsiteY3" fmla="*/ 1425561 h 1425561"/>
                    <a:gd name="connsiteX4" fmla="*/ 0 w 2850342"/>
                    <a:gd name="connsiteY4" fmla="*/ 390 h 142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0342" h="1425561">
                      <a:moveTo>
                        <a:pt x="20" y="0"/>
                      </a:moveTo>
                      <a:lnTo>
                        <a:pt x="2850323" y="0"/>
                      </a:lnTo>
                      <a:lnTo>
                        <a:pt x="2850342" y="390"/>
                      </a:lnTo>
                      <a:cubicBezTo>
                        <a:pt x="2850342" y="787490"/>
                        <a:pt x="2212271" y="1425561"/>
                        <a:pt x="1425171" y="1425561"/>
                      </a:cubicBezTo>
                      <a:cubicBezTo>
                        <a:pt x="638071" y="1425561"/>
                        <a:pt x="0" y="787490"/>
                        <a:pt x="0" y="390"/>
                      </a:cubicBezTo>
                      <a:close/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50019917-6AA7-44CC-AFDE-272D7C5053CA}"/>
                    </a:ext>
                  </a:extLst>
                </p:cNvPr>
                <p:cNvSpPr/>
                <p:nvPr/>
              </p:nvSpPr>
              <p:spPr>
                <a:xfrm>
                  <a:off x="6014906" y="5257199"/>
                  <a:ext cx="3011648" cy="1185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6F029BC9-3923-45AD-B2D1-52342393D306}"/>
                  </a:ext>
                </a:extLst>
              </p:cNvPr>
              <p:cNvCxnSpPr>
                <a:stCxn id="16" idx="6"/>
              </p:cNvCxnSpPr>
              <p:nvPr/>
            </p:nvCxnSpPr>
            <p:spPr>
              <a:xfrm flipV="1">
                <a:off x="3769876" y="3917315"/>
                <a:ext cx="674548" cy="289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="" xmlns:a16="http://schemas.microsoft.com/office/drawing/2014/main" id="{E113CEE7-73E1-49BE-8EFE-40D67FDEAFE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>
                <a:off x="7294766" y="3946225"/>
                <a:ext cx="963031" cy="0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0DCD5A49-7708-4A43-818D-85F829FCB39D}"/>
                </a:ext>
              </a:extLst>
            </p:cNvPr>
            <p:cNvGrpSpPr/>
            <p:nvPr/>
          </p:nvGrpSpPr>
          <p:grpSpPr>
            <a:xfrm>
              <a:off x="1459620" y="2765085"/>
              <a:ext cx="2310256" cy="2310256"/>
              <a:chOff x="1459620" y="2765085"/>
              <a:chExt cx="2310256" cy="2310256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694C4D4E-AB73-4BB1-9909-87B10127D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6891" y="3272356"/>
                <a:ext cx="1295714" cy="1295714"/>
              </a:xfrm>
              <a:prstGeom prst="rect">
                <a:avLst/>
              </a:prstGeom>
            </p:spPr>
          </p:pic>
          <p:sp>
            <p:nvSpPr>
              <p:cNvPr id="16" name="타원 15">
                <a:extLst>
                  <a:ext uri="{FF2B5EF4-FFF2-40B4-BE49-F238E27FC236}">
                    <a16:creationId xmlns="" xmlns:a16="http://schemas.microsoft.com/office/drawing/2014/main" id="{6DF909BA-20C5-4223-9CC8-43B73841D641}"/>
                  </a:ext>
                </a:extLst>
              </p:cNvPr>
              <p:cNvSpPr/>
              <p:nvPr/>
            </p:nvSpPr>
            <p:spPr>
              <a:xfrm>
                <a:off x="1459620" y="2765085"/>
                <a:ext cx="2310256" cy="231025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2F418330-A595-4954-AE1C-E7CF447520DE}"/>
                </a:ext>
              </a:extLst>
            </p:cNvPr>
            <p:cNvGrpSpPr/>
            <p:nvPr/>
          </p:nvGrpSpPr>
          <p:grpSpPr>
            <a:xfrm>
              <a:off x="4715161" y="2762187"/>
              <a:ext cx="2310256" cy="2310256"/>
              <a:chOff x="4706224" y="2778739"/>
              <a:chExt cx="2310256" cy="2310256"/>
            </a:xfrm>
          </p:grpSpPr>
          <p:sp>
            <p:nvSpPr>
              <p:cNvPr id="23" name="&quot;허용 안 됨&quot; 기호 22">
                <a:extLst>
                  <a:ext uri="{FF2B5EF4-FFF2-40B4-BE49-F238E27FC236}">
                    <a16:creationId xmlns="" xmlns:a16="http://schemas.microsoft.com/office/drawing/2014/main" id="{26BE4AF9-65D8-4BB1-9294-62BD46C63C4C}"/>
                  </a:ext>
                </a:extLst>
              </p:cNvPr>
              <p:cNvSpPr/>
              <p:nvPr/>
            </p:nvSpPr>
            <p:spPr>
              <a:xfrm>
                <a:off x="4706224" y="2778739"/>
                <a:ext cx="2310256" cy="2310256"/>
              </a:xfrm>
              <a:prstGeom prst="noSmoking">
                <a:avLst>
                  <a:gd name="adj" fmla="val 67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="" xmlns:a16="http://schemas.microsoft.com/office/drawing/2014/main" id="{BD6912FF-A17A-4DB1-9801-F520B9A30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478" y="3313993"/>
                <a:ext cx="1239748" cy="1239748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E6FF1FA9-EF3E-4F8D-960E-69D49026D849}"/>
                </a:ext>
              </a:extLst>
            </p:cNvPr>
            <p:cNvGrpSpPr/>
            <p:nvPr/>
          </p:nvGrpSpPr>
          <p:grpSpPr>
            <a:xfrm>
              <a:off x="8257797" y="2791097"/>
              <a:ext cx="2310256" cy="2310256"/>
              <a:chOff x="8257797" y="2791097"/>
              <a:chExt cx="2310256" cy="231025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="" xmlns:a16="http://schemas.microsoft.com/office/drawing/2014/main" id="{C776D92A-4991-4A98-9B61-5905C2766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239" y="3251539"/>
                <a:ext cx="1389373" cy="1389373"/>
              </a:xfrm>
              <a:prstGeom prst="rect">
                <a:avLst/>
              </a:prstGeom>
            </p:spPr>
          </p:pic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B0F6CD68-E986-44E5-B613-B56E14EB9F62}"/>
                  </a:ext>
                </a:extLst>
              </p:cNvPr>
              <p:cNvSpPr/>
              <p:nvPr/>
            </p:nvSpPr>
            <p:spPr>
              <a:xfrm>
                <a:off x="8257797" y="2791097"/>
                <a:ext cx="2310256" cy="231025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3464C6F-F4F6-4F5C-939D-421BD133F45A}"/>
              </a:ext>
            </a:extLst>
          </p:cNvPr>
          <p:cNvSpPr txBox="1"/>
          <p:nvPr/>
        </p:nvSpPr>
        <p:spPr>
          <a:xfrm>
            <a:off x="2011388" y="5830168"/>
            <a:ext cx="8169224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n-ea"/>
              </a:rPr>
              <a:t>유통상을 통하지 않고 소비자를 바로 자시몰로 유입 시켜 직접 판매하는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n-ea"/>
              </a:rPr>
              <a:t>이커머스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n-ea"/>
              </a:rPr>
              <a:t> 형태</a:t>
            </a:r>
          </a:p>
        </p:txBody>
      </p:sp>
    </p:spTree>
    <p:extLst>
      <p:ext uri="{BB962C8B-B14F-4D97-AF65-F5344CB8AC3E}">
        <p14:creationId xmlns:p14="http://schemas.microsoft.com/office/powerpoint/2010/main" val="93461434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3" y="215315"/>
            <a:ext cx="393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60726B1-8CFB-4F5A-8620-25FC6840E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5" y="2451868"/>
            <a:ext cx="1954264" cy="19542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C0C660-736C-4C6D-A8A5-66060BE51542}"/>
              </a:ext>
            </a:extLst>
          </p:cNvPr>
          <p:cNvCxnSpPr>
            <a:cxnSpLocks/>
          </p:cNvCxnSpPr>
          <p:nvPr/>
        </p:nvCxnSpPr>
        <p:spPr>
          <a:xfrm>
            <a:off x="6096000" y="1580879"/>
            <a:ext cx="0" cy="44783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1321096-CAAF-4B31-9599-0936B548F957}"/>
              </a:ext>
            </a:extLst>
          </p:cNvPr>
          <p:cNvGrpSpPr/>
          <p:nvPr/>
        </p:nvGrpSpPr>
        <p:grpSpPr>
          <a:xfrm>
            <a:off x="1110961" y="5562887"/>
            <a:ext cx="3998632" cy="662733"/>
            <a:chOff x="1148157" y="5562887"/>
            <a:chExt cx="3998632" cy="662733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4D72F05-D888-41A3-BED0-3D28A3927812}"/>
                </a:ext>
              </a:extLst>
            </p:cNvPr>
            <p:cNvSpPr/>
            <p:nvPr/>
          </p:nvSpPr>
          <p:spPr>
            <a:xfrm>
              <a:off x="1148157" y="5562887"/>
              <a:ext cx="3998632" cy="662733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46A964-81AA-4A64-BE2E-D3A67A7C1510}"/>
                </a:ext>
              </a:extLst>
            </p:cNvPr>
            <p:cNvSpPr txBox="1"/>
            <p:nvPr/>
          </p:nvSpPr>
          <p:spPr>
            <a:xfrm>
              <a:off x="2288905" y="5694198"/>
              <a:ext cx="1717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높은 투자 비용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26E3FDF9-06DB-4619-9EEE-A51ACE94F65F}"/>
              </a:ext>
            </a:extLst>
          </p:cNvPr>
          <p:cNvGrpSpPr/>
          <p:nvPr/>
        </p:nvGrpSpPr>
        <p:grpSpPr>
          <a:xfrm>
            <a:off x="7082407" y="5534512"/>
            <a:ext cx="3998632" cy="662733"/>
            <a:chOff x="7119603" y="5534512"/>
            <a:chExt cx="3998632" cy="662733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2BFA33CE-3E9D-4799-9A2C-85D9F32F5620}"/>
                </a:ext>
              </a:extLst>
            </p:cNvPr>
            <p:cNvSpPr/>
            <p:nvPr/>
          </p:nvSpPr>
          <p:spPr>
            <a:xfrm>
              <a:off x="7119603" y="5534512"/>
              <a:ext cx="3998632" cy="662733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0DA6695-DF4A-46BE-AC5E-D6F26D0FCEDC}"/>
                </a:ext>
              </a:extLst>
            </p:cNvPr>
            <p:cNvSpPr txBox="1"/>
            <p:nvPr/>
          </p:nvSpPr>
          <p:spPr>
            <a:xfrm>
              <a:off x="8143332" y="5665823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인프라 운영 한계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33F8A9D0-B35F-4622-BC9F-ACA7DDC3A399}"/>
              </a:ext>
            </a:extLst>
          </p:cNvPr>
          <p:cNvGrpSpPr/>
          <p:nvPr/>
        </p:nvGrpSpPr>
        <p:grpSpPr>
          <a:xfrm>
            <a:off x="7994551" y="2341828"/>
            <a:ext cx="2174344" cy="2174344"/>
            <a:chOff x="8054019" y="2341828"/>
            <a:chExt cx="2174344" cy="2174344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17CB71A8-342E-4DBF-B871-AA815708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019" y="2341828"/>
              <a:ext cx="2174344" cy="21743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AC35A1D2-0F26-44F2-A891-EC1B3D308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181" y="2400551"/>
              <a:ext cx="241201" cy="2412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B3BDB6E0-EDA1-4529-8303-64E04A1A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165" y="3539209"/>
              <a:ext cx="241201" cy="24120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C7FEE2ED-8F4A-4D94-A935-DD5BD459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736" y="4214972"/>
              <a:ext cx="241201" cy="2412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0C184CEE-0B03-4CA5-96F7-DD04EE50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4447" y="3042012"/>
              <a:ext cx="241201" cy="241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61107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D79471E-8304-4926-8BAB-E750B36DD5D7}"/>
              </a:ext>
            </a:extLst>
          </p:cNvPr>
          <p:cNvSpPr txBox="1"/>
          <p:nvPr/>
        </p:nvSpPr>
        <p:spPr>
          <a:xfrm>
            <a:off x="1146568" y="1982688"/>
            <a:ext cx="9898864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자체적으로 자사 웹 및 어플리케이션을 구성하려는 회사에게 적합한 범용적 아키텍처를 설계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09870DB-B0A2-4E11-95CE-61CFD00EB370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프로젝트 목표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5CEDFB8-6811-46AB-BE08-7D449BB68D0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F0DD585D-4CDD-4619-8C79-3776E23FC8E1}"/>
              </a:ext>
            </a:extLst>
          </p:cNvPr>
          <p:cNvGrpSpPr/>
          <p:nvPr/>
        </p:nvGrpSpPr>
        <p:grpSpPr>
          <a:xfrm>
            <a:off x="2059495" y="5244995"/>
            <a:ext cx="8073010" cy="853587"/>
            <a:chOff x="2059495" y="5244995"/>
            <a:chExt cx="8073010" cy="853587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66460FFE-D43A-4A5B-A0CE-E2252900B160}"/>
                </a:ext>
              </a:extLst>
            </p:cNvPr>
            <p:cNvSpPr/>
            <p:nvPr/>
          </p:nvSpPr>
          <p:spPr>
            <a:xfrm>
              <a:off x="2059495" y="5244995"/>
              <a:ext cx="8073010" cy="853587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9A43A18-2D5A-48A5-B175-1C2974184F00}"/>
                </a:ext>
              </a:extLst>
            </p:cNvPr>
            <p:cNvSpPr txBox="1"/>
            <p:nvPr/>
          </p:nvSpPr>
          <p:spPr>
            <a:xfrm>
              <a:off x="2784591" y="5374418"/>
              <a:ext cx="6622818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AWS 3-tier Cloud Architecture</a:t>
              </a:r>
              <a:endParaRPr lang="en-US" altLang="ko-KR" sz="3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EFF232-8F0D-4304-8CB3-A3AD8123EE79}"/>
              </a:ext>
            </a:extLst>
          </p:cNvPr>
          <p:cNvGrpSpPr/>
          <p:nvPr/>
        </p:nvGrpSpPr>
        <p:grpSpPr>
          <a:xfrm>
            <a:off x="1272447" y="2967995"/>
            <a:ext cx="2717800" cy="1670628"/>
            <a:chOff x="1167424" y="2884105"/>
            <a:chExt cx="2717800" cy="1670628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E3D35CD-D24C-4BB4-A803-0A3244F7380B}"/>
                </a:ext>
              </a:extLst>
            </p:cNvPr>
            <p:cNvSpPr txBox="1"/>
            <p:nvPr/>
          </p:nvSpPr>
          <p:spPr>
            <a:xfrm>
              <a:off x="1167424" y="3279561"/>
              <a:ext cx="2717800" cy="75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탄력적</a:t>
              </a:r>
              <a:endPara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인프라 운영</a:t>
              </a:r>
              <a:endPara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988A9966-11DB-4981-9B27-C0907AF478CD}"/>
                </a:ext>
              </a:extLst>
            </p:cNvPr>
            <p:cNvSpPr/>
            <p:nvPr/>
          </p:nvSpPr>
          <p:spPr>
            <a:xfrm>
              <a:off x="1173712" y="2884105"/>
              <a:ext cx="2711512" cy="1670628"/>
            </a:xfrm>
            <a:custGeom>
              <a:avLst/>
              <a:gdLst>
                <a:gd name="connsiteX0" fmla="*/ 0 w 2526793"/>
                <a:gd name="connsiteY0" fmla="*/ 0 h 1387489"/>
                <a:gd name="connsiteX1" fmla="*/ 2526793 w 2526793"/>
                <a:gd name="connsiteY1" fmla="*/ 0 h 1387489"/>
                <a:gd name="connsiteX2" fmla="*/ 2526793 w 2526793"/>
                <a:gd name="connsiteY2" fmla="*/ 1251043 h 1387489"/>
                <a:gd name="connsiteX3" fmla="*/ 1568607 w 2526793"/>
                <a:gd name="connsiteY3" fmla="*/ 1251043 h 1387489"/>
                <a:gd name="connsiteX4" fmla="*/ 1248419 w 2526793"/>
                <a:gd name="connsiteY4" fmla="*/ 1387489 h 1387489"/>
                <a:gd name="connsiteX5" fmla="*/ 928231 w 2526793"/>
                <a:gd name="connsiteY5" fmla="*/ 1251043 h 1387489"/>
                <a:gd name="connsiteX6" fmla="*/ 0 w 2526793"/>
                <a:gd name="connsiteY6" fmla="*/ 1251043 h 138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6793" h="1387489">
                  <a:moveTo>
                    <a:pt x="0" y="0"/>
                  </a:moveTo>
                  <a:lnTo>
                    <a:pt x="2526793" y="0"/>
                  </a:lnTo>
                  <a:lnTo>
                    <a:pt x="2526793" y="1251043"/>
                  </a:lnTo>
                  <a:lnTo>
                    <a:pt x="1568607" y="1251043"/>
                  </a:lnTo>
                  <a:lnTo>
                    <a:pt x="1248419" y="1387489"/>
                  </a:lnTo>
                  <a:lnTo>
                    <a:pt x="928231" y="1251043"/>
                  </a:lnTo>
                  <a:lnTo>
                    <a:pt x="0" y="1251043"/>
                  </a:lnTo>
                  <a:close/>
                </a:path>
              </a:pathLst>
            </a:custGeom>
            <a:noFill/>
            <a:ln w="19050">
              <a:solidFill>
                <a:srgbClr val="0052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29BBBAC3-D5A9-4195-9E2B-5F8971CAB201}"/>
              </a:ext>
            </a:extLst>
          </p:cNvPr>
          <p:cNvGrpSpPr/>
          <p:nvPr/>
        </p:nvGrpSpPr>
        <p:grpSpPr>
          <a:xfrm>
            <a:off x="4737100" y="2953850"/>
            <a:ext cx="2717800" cy="1670628"/>
            <a:chOff x="4514631" y="2869960"/>
            <a:chExt cx="2717800" cy="167062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091C357-EE61-45A8-9C14-7801EA54D72B}"/>
                </a:ext>
              </a:extLst>
            </p:cNvPr>
            <p:cNvSpPr txBox="1"/>
            <p:nvPr/>
          </p:nvSpPr>
          <p:spPr>
            <a:xfrm>
              <a:off x="4514631" y="3090961"/>
              <a:ext cx="2717800" cy="109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높은 처리량</a:t>
              </a:r>
              <a:endPara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짧은 지연시간</a:t>
              </a:r>
              <a:endPara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5F6F2E60-2FB9-4EBE-BC9F-384976F72297}"/>
                </a:ext>
              </a:extLst>
            </p:cNvPr>
            <p:cNvSpPr/>
            <p:nvPr/>
          </p:nvSpPr>
          <p:spPr>
            <a:xfrm>
              <a:off x="4517775" y="2869960"/>
              <a:ext cx="2711512" cy="1670628"/>
            </a:xfrm>
            <a:custGeom>
              <a:avLst/>
              <a:gdLst>
                <a:gd name="connsiteX0" fmla="*/ 0 w 2526793"/>
                <a:gd name="connsiteY0" fmla="*/ 0 h 1387489"/>
                <a:gd name="connsiteX1" fmla="*/ 2526793 w 2526793"/>
                <a:gd name="connsiteY1" fmla="*/ 0 h 1387489"/>
                <a:gd name="connsiteX2" fmla="*/ 2526793 w 2526793"/>
                <a:gd name="connsiteY2" fmla="*/ 1251043 h 1387489"/>
                <a:gd name="connsiteX3" fmla="*/ 1568607 w 2526793"/>
                <a:gd name="connsiteY3" fmla="*/ 1251043 h 1387489"/>
                <a:gd name="connsiteX4" fmla="*/ 1248419 w 2526793"/>
                <a:gd name="connsiteY4" fmla="*/ 1387489 h 1387489"/>
                <a:gd name="connsiteX5" fmla="*/ 928231 w 2526793"/>
                <a:gd name="connsiteY5" fmla="*/ 1251043 h 1387489"/>
                <a:gd name="connsiteX6" fmla="*/ 0 w 2526793"/>
                <a:gd name="connsiteY6" fmla="*/ 1251043 h 138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6793" h="1387489">
                  <a:moveTo>
                    <a:pt x="0" y="0"/>
                  </a:moveTo>
                  <a:lnTo>
                    <a:pt x="2526793" y="0"/>
                  </a:lnTo>
                  <a:lnTo>
                    <a:pt x="2526793" y="1251043"/>
                  </a:lnTo>
                  <a:lnTo>
                    <a:pt x="1568607" y="1251043"/>
                  </a:lnTo>
                  <a:lnTo>
                    <a:pt x="1248419" y="1387489"/>
                  </a:lnTo>
                  <a:lnTo>
                    <a:pt x="928231" y="1251043"/>
                  </a:lnTo>
                  <a:lnTo>
                    <a:pt x="0" y="1251043"/>
                  </a:lnTo>
                  <a:close/>
                </a:path>
              </a:pathLst>
            </a:custGeom>
            <a:noFill/>
            <a:ln w="19050">
              <a:solidFill>
                <a:srgbClr val="0052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7E87EDEF-72FF-4A48-B5F1-A82C5E504CCB}"/>
              </a:ext>
            </a:extLst>
          </p:cNvPr>
          <p:cNvGrpSpPr/>
          <p:nvPr/>
        </p:nvGrpSpPr>
        <p:grpSpPr>
          <a:xfrm>
            <a:off x="8201753" y="2914960"/>
            <a:ext cx="2717800" cy="1670628"/>
            <a:chOff x="7861838" y="2831070"/>
            <a:chExt cx="2717800" cy="1670628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FC5E691-71DD-42A0-A176-CD53E888F066}"/>
                </a:ext>
              </a:extLst>
            </p:cNvPr>
            <p:cNvSpPr txBox="1"/>
            <p:nvPr/>
          </p:nvSpPr>
          <p:spPr>
            <a:xfrm>
              <a:off x="7861838" y="3377886"/>
              <a:ext cx="2717800" cy="41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해외진출</a:t>
              </a:r>
              <a:endPara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3FB8F76B-594A-4DF1-B529-BEA214D4C982}"/>
                </a:ext>
              </a:extLst>
            </p:cNvPr>
            <p:cNvSpPr/>
            <p:nvPr/>
          </p:nvSpPr>
          <p:spPr>
            <a:xfrm>
              <a:off x="7868126" y="2831070"/>
              <a:ext cx="2711512" cy="1670628"/>
            </a:xfrm>
            <a:custGeom>
              <a:avLst/>
              <a:gdLst>
                <a:gd name="connsiteX0" fmla="*/ 0 w 2526793"/>
                <a:gd name="connsiteY0" fmla="*/ 0 h 1387489"/>
                <a:gd name="connsiteX1" fmla="*/ 2526793 w 2526793"/>
                <a:gd name="connsiteY1" fmla="*/ 0 h 1387489"/>
                <a:gd name="connsiteX2" fmla="*/ 2526793 w 2526793"/>
                <a:gd name="connsiteY2" fmla="*/ 1251043 h 1387489"/>
                <a:gd name="connsiteX3" fmla="*/ 1568607 w 2526793"/>
                <a:gd name="connsiteY3" fmla="*/ 1251043 h 1387489"/>
                <a:gd name="connsiteX4" fmla="*/ 1248419 w 2526793"/>
                <a:gd name="connsiteY4" fmla="*/ 1387489 h 1387489"/>
                <a:gd name="connsiteX5" fmla="*/ 928231 w 2526793"/>
                <a:gd name="connsiteY5" fmla="*/ 1251043 h 1387489"/>
                <a:gd name="connsiteX6" fmla="*/ 0 w 2526793"/>
                <a:gd name="connsiteY6" fmla="*/ 1251043 h 138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6793" h="1387489">
                  <a:moveTo>
                    <a:pt x="0" y="0"/>
                  </a:moveTo>
                  <a:lnTo>
                    <a:pt x="2526793" y="0"/>
                  </a:lnTo>
                  <a:lnTo>
                    <a:pt x="2526793" y="1251043"/>
                  </a:lnTo>
                  <a:lnTo>
                    <a:pt x="1568607" y="1251043"/>
                  </a:lnTo>
                  <a:lnTo>
                    <a:pt x="1248419" y="1387489"/>
                  </a:lnTo>
                  <a:lnTo>
                    <a:pt x="928231" y="1251043"/>
                  </a:lnTo>
                  <a:lnTo>
                    <a:pt x="0" y="1251043"/>
                  </a:lnTo>
                  <a:close/>
                </a:path>
              </a:pathLst>
            </a:custGeom>
            <a:noFill/>
            <a:ln w="19050">
              <a:solidFill>
                <a:srgbClr val="0052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317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90D554-13B3-48CE-8AE9-AE66183A15FE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아키텍처 구성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BC94955-7983-4F2A-86D0-C705F0FC6AC0}"/>
              </a:ext>
            </a:extLst>
          </p:cNvPr>
          <p:cNvSpPr txBox="1"/>
          <p:nvPr/>
        </p:nvSpPr>
        <p:spPr>
          <a:xfrm>
            <a:off x="240080" y="1913974"/>
            <a:ext cx="518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Q.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D54E78E-C53F-4B05-9EAE-05B97660575A}"/>
              </a:ext>
            </a:extLst>
          </p:cNvPr>
          <p:cNvSpPr txBox="1"/>
          <p:nvPr/>
        </p:nvSpPr>
        <p:spPr>
          <a:xfrm>
            <a:off x="829201" y="200630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계층 아키텍처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EAE2278-49DB-4F73-9082-E4124E1A06EF}"/>
              </a:ext>
            </a:extLst>
          </p:cNvPr>
          <p:cNvGrpSpPr/>
          <p:nvPr/>
        </p:nvGrpSpPr>
        <p:grpSpPr>
          <a:xfrm>
            <a:off x="1515611" y="3003259"/>
            <a:ext cx="2306973" cy="2885813"/>
            <a:chOff x="1429720" y="2869035"/>
            <a:chExt cx="2306973" cy="2885813"/>
          </a:xfrm>
        </p:grpSpPr>
        <p:sp>
          <p:nvSpPr>
            <p:cNvPr id="3" name="순서도: 처리 2">
              <a:extLst>
                <a:ext uri="{FF2B5EF4-FFF2-40B4-BE49-F238E27FC236}">
                  <a16:creationId xmlns="" xmlns:a16="http://schemas.microsoft.com/office/drawing/2014/main" id="{101A80EA-1EA0-41FD-8374-8F5DCA413FAC}"/>
                </a:ext>
              </a:extLst>
            </p:cNvPr>
            <p:cNvSpPr/>
            <p:nvPr/>
          </p:nvSpPr>
          <p:spPr>
            <a:xfrm>
              <a:off x="1429720" y="2869035"/>
              <a:ext cx="2306973" cy="2885813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C8B60D40-FE16-4BB0-89E9-B61A5C7AFB1F}"/>
                </a:ext>
              </a:extLst>
            </p:cNvPr>
            <p:cNvSpPr txBox="1"/>
            <p:nvPr/>
          </p:nvSpPr>
          <p:spPr>
            <a:xfrm>
              <a:off x="1695431" y="2946091"/>
              <a:ext cx="17755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Presentation </a:t>
              </a:r>
              <a:r>
                <a:rPr lang="ko-KR" altLang="en-US" sz="1600" dirty="0"/>
                <a:t>계층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40675EA-2193-4DDC-A5D5-079205970704}"/>
              </a:ext>
            </a:extLst>
          </p:cNvPr>
          <p:cNvGrpSpPr/>
          <p:nvPr/>
        </p:nvGrpSpPr>
        <p:grpSpPr>
          <a:xfrm>
            <a:off x="4942514" y="3003259"/>
            <a:ext cx="2306973" cy="2885813"/>
            <a:chOff x="4701426" y="2869035"/>
            <a:chExt cx="2306973" cy="2885813"/>
          </a:xfrm>
        </p:grpSpPr>
        <p:sp>
          <p:nvSpPr>
            <p:cNvPr id="13" name="순서도: 처리 12">
              <a:extLst>
                <a:ext uri="{FF2B5EF4-FFF2-40B4-BE49-F238E27FC236}">
                  <a16:creationId xmlns="" xmlns:a16="http://schemas.microsoft.com/office/drawing/2014/main" id="{40E36AA9-EC8A-404E-AD8B-CCE66FC4418C}"/>
                </a:ext>
              </a:extLst>
            </p:cNvPr>
            <p:cNvSpPr/>
            <p:nvPr/>
          </p:nvSpPr>
          <p:spPr>
            <a:xfrm>
              <a:off x="4701426" y="2869035"/>
              <a:ext cx="2306973" cy="2885813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7EA1DDB-9EC7-486C-B2B2-B9DCA8EEDCFD}"/>
                </a:ext>
              </a:extLst>
            </p:cNvPr>
            <p:cNvSpPr txBox="1"/>
            <p:nvPr/>
          </p:nvSpPr>
          <p:spPr>
            <a:xfrm>
              <a:off x="5047640" y="2946091"/>
              <a:ext cx="16145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Application </a:t>
              </a:r>
              <a:r>
                <a:rPr lang="ko-KR" altLang="en-US" sz="1600" dirty="0"/>
                <a:t>계층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8525E34-9E00-4DAD-807A-FF519AD2A3C6}"/>
              </a:ext>
            </a:extLst>
          </p:cNvPr>
          <p:cNvGrpSpPr/>
          <p:nvPr/>
        </p:nvGrpSpPr>
        <p:grpSpPr>
          <a:xfrm>
            <a:off x="8369416" y="3003258"/>
            <a:ext cx="2306973" cy="2885813"/>
            <a:chOff x="8283525" y="2869034"/>
            <a:chExt cx="2306973" cy="2885813"/>
          </a:xfrm>
        </p:grpSpPr>
        <p:sp>
          <p:nvSpPr>
            <p:cNvPr id="14" name="순서도: 처리 13">
              <a:extLst>
                <a:ext uri="{FF2B5EF4-FFF2-40B4-BE49-F238E27FC236}">
                  <a16:creationId xmlns="" xmlns:a16="http://schemas.microsoft.com/office/drawing/2014/main" id="{B4843E05-071F-49EB-9F1C-4FC610453384}"/>
                </a:ext>
              </a:extLst>
            </p:cNvPr>
            <p:cNvSpPr/>
            <p:nvPr/>
          </p:nvSpPr>
          <p:spPr>
            <a:xfrm>
              <a:off x="8283525" y="2869034"/>
              <a:ext cx="2306973" cy="2885813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E4535A7-CEE7-4F2E-8AAC-E020B54F44D2}"/>
                </a:ext>
              </a:extLst>
            </p:cNvPr>
            <p:cNvSpPr txBox="1"/>
            <p:nvPr/>
          </p:nvSpPr>
          <p:spPr>
            <a:xfrm>
              <a:off x="8921486" y="2946091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Data </a:t>
              </a:r>
              <a:r>
                <a:rPr lang="ko-KR" altLang="en-US" sz="1600" dirty="0"/>
                <a:t>계층</a:t>
              </a: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9ACB7FC1-5B5D-4C7D-8BE2-6994AF06423B}"/>
              </a:ext>
            </a:extLst>
          </p:cNvPr>
          <p:cNvCxnSpPr/>
          <p:nvPr/>
        </p:nvCxnSpPr>
        <p:spPr>
          <a:xfrm>
            <a:off x="4043494" y="4446164"/>
            <a:ext cx="704675" cy="0"/>
          </a:xfrm>
          <a:prstGeom prst="straightConnector1">
            <a:avLst/>
          </a:prstGeom>
          <a:ln>
            <a:solidFill>
              <a:srgbClr val="1E3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134E64CD-1C89-4D18-A4FD-BE9B2B98D1F6}"/>
              </a:ext>
            </a:extLst>
          </p:cNvPr>
          <p:cNvCxnSpPr/>
          <p:nvPr/>
        </p:nvCxnSpPr>
        <p:spPr>
          <a:xfrm>
            <a:off x="7474592" y="4446164"/>
            <a:ext cx="704675" cy="0"/>
          </a:xfrm>
          <a:prstGeom prst="straightConnector1">
            <a:avLst/>
          </a:prstGeom>
          <a:ln>
            <a:solidFill>
              <a:srgbClr val="1E3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FAA24D3-6E52-4AF4-A437-6C4914094F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71" y="3936933"/>
            <a:ext cx="1018463" cy="10184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B730DD54-B07C-46D4-A93E-94AE1D8100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81" y="3692829"/>
            <a:ext cx="774432" cy="7744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C310566B-660B-444A-AAA1-C99203A893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34" y="4771877"/>
            <a:ext cx="854127" cy="85412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CCCD0036-C583-4C02-8B14-27BD8B419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75" y="3963240"/>
            <a:ext cx="965851" cy="9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4715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90D554-13B3-48CE-8AE9-AE66183A15FE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시스템  구성도  예상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8DE0765-49A8-46D1-BDBD-372A2F68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00" y="1729467"/>
            <a:ext cx="9377999" cy="46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4772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5259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 사항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90D554-13B3-48CE-8AE9-AE66183A15FE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프로젝트 시나리오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My Client Svg Png Icon Free Download (#132962) - OnlineWebFonts.COM">
            <a:extLst>
              <a:ext uri="{FF2B5EF4-FFF2-40B4-BE49-F238E27FC236}">
                <a16:creationId xmlns="" xmlns:a16="http://schemas.microsoft.com/office/drawing/2014/main" id="{621A82B7-9A68-48CE-9AD5-92560DC0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37" y="2843213"/>
            <a:ext cx="2626258" cy="262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9CE3058-0548-4687-A6D2-670FAAE66E4B}"/>
              </a:ext>
            </a:extLst>
          </p:cNvPr>
          <p:cNvSpPr txBox="1"/>
          <p:nvPr/>
        </p:nvSpPr>
        <p:spPr>
          <a:xfrm>
            <a:off x="4369898" y="2722276"/>
            <a:ext cx="7822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스타트업 회사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A  company</a:t>
            </a:r>
          </a:p>
          <a:p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자사에서 운영할 파일럿 어플리케이션을 지속적으로 운영할 서버가 필요함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초기 자본금이 넉넉하지 않음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인프라 관리 인력의 부족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향후 미래의 사업 확장에 따른 인프라 확장 및 시장 확대 가능성에도 염두를 둠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745124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 사항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90D554-13B3-48CE-8AE9-AE66183A15FE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프로젝트 시나리오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9CE3058-0548-4687-A6D2-670FAAE66E4B}"/>
              </a:ext>
            </a:extLst>
          </p:cNvPr>
          <p:cNvSpPr txBox="1"/>
          <p:nvPr/>
        </p:nvSpPr>
        <p:spPr>
          <a:xfrm>
            <a:off x="602312" y="2772070"/>
            <a:ext cx="4668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웹 어플리케이션 서버 필요 및 자본 한계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인프라 관리 인력의 부족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잠재적 고객  증가에 따른 사업 확장 가능성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24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시간 서버 운영 서비스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데이터 베이스 장애조치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4001CB-3715-4D3F-BD17-7528267EE654}"/>
              </a:ext>
            </a:extLst>
          </p:cNvPr>
          <p:cNvSpPr txBox="1"/>
          <p:nvPr/>
        </p:nvSpPr>
        <p:spPr>
          <a:xfrm>
            <a:off x="6383606" y="2257669"/>
            <a:ext cx="4995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요구 사항 분석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‘ Cloud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기반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’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웹 사이트 운영 서버 구축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DB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관리 편의성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자동 백업 대책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가용성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인프라 확장성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보안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505B12-1449-4766-A224-57B7B49957CF}"/>
              </a:ext>
            </a:extLst>
          </p:cNvPr>
          <p:cNvSpPr txBox="1"/>
          <p:nvPr/>
        </p:nvSpPr>
        <p:spPr>
          <a:xfrm>
            <a:off x="602312" y="2254660"/>
            <a:ext cx="380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스타트업 회사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A  company</a:t>
            </a:r>
          </a:p>
        </p:txBody>
      </p:sp>
    </p:spTree>
    <p:extLst>
      <p:ext uri="{BB962C8B-B14F-4D97-AF65-F5344CB8AC3E}">
        <p14:creationId xmlns:p14="http://schemas.microsoft.com/office/powerpoint/2010/main" val="37308376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 및 구축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819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9739"/>
            <a:ext cx="12192000" cy="2581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69026" y="947624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169028" y="2721114"/>
            <a:ext cx="3534480" cy="707886"/>
            <a:chOff x="294640" y="3596640"/>
            <a:chExt cx="3534480" cy="70788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조원 및 역할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169026" y="3704492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169026" y="4590568"/>
            <a:ext cx="2300168" cy="707886"/>
            <a:chOff x="294640" y="3596640"/>
            <a:chExt cx="2300168" cy="70788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문제 정의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BD63DCC-5AD2-434F-A79E-5A10F2AFD14C}"/>
              </a:ext>
            </a:extLst>
          </p:cNvPr>
          <p:cNvGrpSpPr/>
          <p:nvPr/>
        </p:nvGrpSpPr>
        <p:grpSpPr>
          <a:xfrm>
            <a:off x="169026" y="5568977"/>
            <a:ext cx="2979841" cy="707886"/>
            <a:chOff x="294640" y="3596640"/>
            <a:chExt cx="2979841" cy="70788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AA42A0C-A3CE-4040-B920-FA2CF6312EB8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CD7EC09-68CC-4882-8245-78298A31FBD8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요구사항 분석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11B5CFD7-69D9-4E44-8679-6B71B7AC197E}"/>
              </a:ext>
            </a:extLst>
          </p:cNvPr>
          <p:cNvGrpSpPr/>
          <p:nvPr/>
        </p:nvGrpSpPr>
        <p:grpSpPr>
          <a:xfrm>
            <a:off x="6096002" y="2686630"/>
            <a:ext cx="2747405" cy="707886"/>
            <a:chOff x="294640" y="3596640"/>
            <a:chExt cx="2747405" cy="707886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B3F0A015-0DDE-49CE-93BB-41BE655DAFA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5A819CB-E2A9-4F4A-86E2-DC90F30F6FA7}"/>
                </a:ext>
              </a:extLst>
            </p:cNvPr>
            <p:cNvSpPr txBox="1"/>
            <p:nvPr/>
          </p:nvSpPr>
          <p:spPr>
            <a:xfrm>
              <a:off x="943394" y="3688973"/>
              <a:ext cx="2098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설계 및 구축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35B27CA9-CC59-443A-84A5-04025AE69A04}"/>
              </a:ext>
            </a:extLst>
          </p:cNvPr>
          <p:cNvGrpSpPr/>
          <p:nvPr/>
        </p:nvGrpSpPr>
        <p:grpSpPr>
          <a:xfrm>
            <a:off x="6096002" y="3612159"/>
            <a:ext cx="3319678" cy="707886"/>
            <a:chOff x="294640" y="3596640"/>
            <a:chExt cx="3319678" cy="707886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9D9ED87-E899-4529-ADC3-80FFD2EB1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D0DCDB4C-5018-4F04-9ED4-504F61967895}"/>
                </a:ext>
              </a:extLst>
            </p:cNvPr>
            <p:cNvSpPr txBox="1"/>
            <p:nvPr/>
          </p:nvSpPr>
          <p:spPr>
            <a:xfrm>
              <a:off x="943394" y="368897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테스트</a:t>
              </a:r>
            </a:p>
          </p:txBody>
        </p:sp>
      </p:grpSp>
      <p:pic>
        <p:nvPicPr>
          <p:cNvPr id="60" name="Picture 6" descr="AWS란? 클라우드와 AWS의 기본 개념 알아보기">
            <a:extLst>
              <a:ext uri="{FF2B5EF4-FFF2-40B4-BE49-F238E27FC236}">
                <a16:creationId xmlns="" xmlns:a16="http://schemas.microsoft.com/office/drawing/2014/main" id="{75B730A3-BA59-4CAE-8485-D10A355C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46" y="269204"/>
            <a:ext cx="3035807" cy="187835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76B00D-B7CE-46E3-BF4A-736B794E31BD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사용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EFA9B8B6-49D2-4578-82E2-70E64FED01FA}"/>
              </a:ext>
            </a:extLst>
          </p:cNvPr>
          <p:cNvGrpSpPr/>
          <p:nvPr/>
        </p:nvGrpSpPr>
        <p:grpSpPr>
          <a:xfrm>
            <a:off x="1153912" y="2104760"/>
            <a:ext cx="4137869" cy="678180"/>
            <a:chOff x="1148768" y="2233882"/>
            <a:chExt cx="4137869" cy="678180"/>
          </a:xfrm>
        </p:grpSpPr>
        <p:pic>
          <p:nvPicPr>
            <p:cNvPr id="7" name="Graphic 7">
              <a:extLst>
                <a:ext uri="{FF2B5EF4-FFF2-40B4-BE49-F238E27FC236}">
                  <a16:creationId xmlns="" xmlns:a16="http://schemas.microsoft.com/office/drawing/2014/main" id="{DAE3FE8C-7518-4B9C-B243-1FCD5351D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48768" y="2233882"/>
              <a:ext cx="678180" cy="678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B5D3042B-8DEA-4FF4-BC68-E98502FAF3EE}"/>
                </a:ext>
              </a:extLst>
            </p:cNvPr>
            <p:cNvSpPr txBox="1"/>
            <p:nvPr/>
          </p:nvSpPr>
          <p:spPr>
            <a:xfrm>
              <a:off x="1906155" y="2246289"/>
              <a:ext cx="33804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Amazon Elastic Compute Cloud(Amazon EC2)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7F3CD49-61C5-4209-A0AF-DDAF9A922DAB}"/>
                </a:ext>
              </a:extLst>
            </p:cNvPr>
            <p:cNvSpPr txBox="1"/>
            <p:nvPr/>
          </p:nvSpPr>
          <p:spPr>
            <a:xfrm>
              <a:off x="1906155" y="2475914"/>
              <a:ext cx="3380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클라우드 가상 머신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클라우드 환경에서 서버를 할당 받아 사용할 수 있는 서비스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C355CB29-8D6B-4019-B690-AB89677F7F5C}"/>
              </a:ext>
            </a:extLst>
          </p:cNvPr>
          <p:cNvGrpSpPr/>
          <p:nvPr/>
        </p:nvGrpSpPr>
        <p:grpSpPr>
          <a:xfrm>
            <a:off x="1139544" y="3905951"/>
            <a:ext cx="4255595" cy="679195"/>
            <a:chOff x="1148769" y="4369195"/>
            <a:chExt cx="4255595" cy="679195"/>
          </a:xfrm>
        </p:grpSpPr>
        <p:pic>
          <p:nvPicPr>
            <p:cNvPr id="11" name="Graphic 6">
              <a:extLst>
                <a:ext uri="{FF2B5EF4-FFF2-40B4-BE49-F238E27FC236}">
                  <a16:creationId xmlns="" xmlns:a16="http://schemas.microsoft.com/office/drawing/2014/main" id="{B9B8A67F-2DF5-4CFB-904F-AFAB761A6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148769" y="4371590"/>
              <a:ext cx="676800" cy="6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452B623-FB9B-4067-8111-56FC006F9FCE}"/>
                </a:ext>
              </a:extLst>
            </p:cNvPr>
            <p:cNvSpPr txBox="1"/>
            <p:nvPr/>
          </p:nvSpPr>
          <p:spPr>
            <a:xfrm>
              <a:off x="1906155" y="4369195"/>
              <a:ext cx="3498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Elastic Load Balancing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13C0679E-9B0C-4FF7-A326-36EFED6CC322}"/>
                </a:ext>
              </a:extLst>
            </p:cNvPr>
            <p:cNvSpPr txBox="1"/>
            <p:nvPr/>
          </p:nvSpPr>
          <p:spPr>
            <a:xfrm>
              <a:off x="1906155" y="4674578"/>
              <a:ext cx="33268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트래픽을 여러 대의 서버에 균등하게 분산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63F312F1-690F-4499-9D10-9A771996E53C}"/>
              </a:ext>
            </a:extLst>
          </p:cNvPr>
          <p:cNvGrpSpPr/>
          <p:nvPr/>
        </p:nvGrpSpPr>
        <p:grpSpPr>
          <a:xfrm>
            <a:off x="1139544" y="4803779"/>
            <a:ext cx="4260207" cy="680897"/>
            <a:chOff x="1144156" y="5439742"/>
            <a:chExt cx="4260207" cy="680897"/>
          </a:xfrm>
        </p:grpSpPr>
        <p:pic>
          <p:nvPicPr>
            <p:cNvPr id="14" name="Graphic 6">
              <a:extLst>
                <a:ext uri="{FF2B5EF4-FFF2-40B4-BE49-F238E27FC236}">
                  <a16:creationId xmlns="" xmlns:a16="http://schemas.microsoft.com/office/drawing/2014/main" id="{28CEFBED-E2F4-4E75-99CE-B6308FBAA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156" y="5443839"/>
              <a:ext cx="676800" cy="6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68EDA7B-B5F1-43DC-A4E9-F25947F71BCE}"/>
                </a:ext>
              </a:extLst>
            </p:cNvPr>
            <p:cNvSpPr txBox="1"/>
            <p:nvPr/>
          </p:nvSpPr>
          <p:spPr>
            <a:xfrm>
              <a:off x="1906154" y="5439742"/>
              <a:ext cx="3498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Amazon Virtual Private Cloud(Amazon VPC)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994B178-856F-49A5-95E2-6A2839D6CEB6}"/>
                </a:ext>
              </a:extLst>
            </p:cNvPr>
            <p:cNvSpPr txBox="1"/>
            <p:nvPr/>
          </p:nvSpPr>
          <p:spPr>
            <a:xfrm>
              <a:off x="1906155" y="5741154"/>
              <a:ext cx="33268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가상 네트워크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199A066-524F-4150-9B9C-8BFF3DB5C713}"/>
              </a:ext>
            </a:extLst>
          </p:cNvPr>
          <p:cNvGrpSpPr/>
          <p:nvPr/>
        </p:nvGrpSpPr>
        <p:grpSpPr>
          <a:xfrm>
            <a:off x="1139544" y="5703309"/>
            <a:ext cx="4260206" cy="684087"/>
            <a:chOff x="5985964" y="3269462"/>
            <a:chExt cx="4260206" cy="684087"/>
          </a:xfrm>
        </p:grpSpPr>
        <p:pic>
          <p:nvPicPr>
            <p:cNvPr id="10" name="Graphic 21">
              <a:extLst>
                <a:ext uri="{FF2B5EF4-FFF2-40B4-BE49-F238E27FC236}">
                  <a16:creationId xmlns="" xmlns:a16="http://schemas.microsoft.com/office/drawing/2014/main" id="{46700C2C-5D0C-4CD2-B197-2ED8C3CDD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964" y="3269462"/>
              <a:ext cx="676800" cy="6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F0C4119-8D72-472C-85B6-C8BAA2264C61}"/>
                </a:ext>
              </a:extLst>
            </p:cNvPr>
            <p:cNvSpPr txBox="1"/>
            <p:nvPr/>
          </p:nvSpPr>
          <p:spPr>
            <a:xfrm>
              <a:off x="6747961" y="3269462"/>
              <a:ext cx="3498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Amazon Route 53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C50CE71-D768-4AC9-B5DB-7629E0061690}"/>
                </a:ext>
              </a:extLst>
            </p:cNvPr>
            <p:cNvSpPr txBox="1"/>
            <p:nvPr/>
          </p:nvSpPr>
          <p:spPr>
            <a:xfrm>
              <a:off x="6747961" y="3553439"/>
              <a:ext cx="3326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DNS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실행되는 인프라에 효과적으로 연결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1C2685BE-AF31-4E2B-9638-F1EEC6EC8988}"/>
              </a:ext>
            </a:extLst>
          </p:cNvPr>
          <p:cNvGrpSpPr/>
          <p:nvPr/>
        </p:nvGrpSpPr>
        <p:grpSpPr>
          <a:xfrm>
            <a:off x="6014401" y="3010209"/>
            <a:ext cx="4260206" cy="677109"/>
            <a:chOff x="5985964" y="4336178"/>
            <a:chExt cx="4260206" cy="677109"/>
          </a:xfrm>
        </p:grpSpPr>
        <p:pic>
          <p:nvPicPr>
            <p:cNvPr id="13" name="Graphic 8">
              <a:extLst>
                <a:ext uri="{FF2B5EF4-FFF2-40B4-BE49-F238E27FC236}">
                  <a16:creationId xmlns="" xmlns:a16="http://schemas.microsoft.com/office/drawing/2014/main" id="{37C07413-4A18-48F5-8286-F4956ED0E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964" y="4336178"/>
              <a:ext cx="676800" cy="6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84C3B49-7D59-4011-BD2F-5308918B797F}"/>
                </a:ext>
              </a:extLst>
            </p:cNvPr>
            <p:cNvSpPr txBox="1"/>
            <p:nvPr/>
          </p:nvSpPr>
          <p:spPr>
            <a:xfrm>
              <a:off x="6747961" y="4336178"/>
              <a:ext cx="3498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Amazon Simple Storage Service(Amazon S3)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70000861-32B0-442A-BB54-3833BFD2954C}"/>
                </a:ext>
              </a:extLst>
            </p:cNvPr>
            <p:cNvSpPr txBox="1"/>
            <p:nvPr/>
          </p:nvSpPr>
          <p:spPr>
            <a:xfrm>
              <a:off x="6747961" y="4613177"/>
              <a:ext cx="3326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인터넷 스토리지 서비스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정적 파일 관리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FDB65724-62A8-4F16-8AB1-9905D8102BF9}"/>
              </a:ext>
            </a:extLst>
          </p:cNvPr>
          <p:cNvGrpSpPr/>
          <p:nvPr/>
        </p:nvGrpSpPr>
        <p:grpSpPr>
          <a:xfrm>
            <a:off x="1155394" y="3001573"/>
            <a:ext cx="4088837" cy="685745"/>
            <a:chOff x="1144156" y="3260826"/>
            <a:chExt cx="4088837" cy="685745"/>
          </a:xfrm>
        </p:grpSpPr>
        <p:pic>
          <p:nvPicPr>
            <p:cNvPr id="35" name="Graphic 27">
              <a:extLst>
                <a:ext uri="{FF2B5EF4-FFF2-40B4-BE49-F238E27FC236}">
                  <a16:creationId xmlns="" xmlns:a16="http://schemas.microsoft.com/office/drawing/2014/main" id="{2D331D48-2620-429F-9F09-27D30810B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156" y="3260826"/>
              <a:ext cx="676800" cy="6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444E7F5-C9E2-47B7-B749-979F97BB4C1B}"/>
                </a:ext>
              </a:extLst>
            </p:cNvPr>
            <p:cNvSpPr txBox="1"/>
            <p:nvPr/>
          </p:nvSpPr>
          <p:spPr>
            <a:xfrm>
              <a:off x="1906155" y="3260826"/>
              <a:ext cx="33268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Amazon EC2 Auto Scaling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C9963A4E-E4AB-41E5-AF78-14D50A09B4E5}"/>
                </a:ext>
              </a:extLst>
            </p:cNvPr>
            <p:cNvSpPr txBox="1"/>
            <p:nvPr/>
          </p:nvSpPr>
          <p:spPr>
            <a:xfrm>
              <a:off x="1906155" y="3546461"/>
              <a:ext cx="3326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애플리케이션을 위해 확장 가능한 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리소스를 신속하게 파악하고 동적 규모 조정을 설정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7663DF79-AB08-447D-A54A-E7E9E62740C6}"/>
              </a:ext>
            </a:extLst>
          </p:cNvPr>
          <p:cNvGrpSpPr/>
          <p:nvPr/>
        </p:nvGrpSpPr>
        <p:grpSpPr>
          <a:xfrm>
            <a:off x="6010787" y="3907387"/>
            <a:ext cx="4858060" cy="701556"/>
            <a:chOff x="5985964" y="5439741"/>
            <a:chExt cx="4858060" cy="701556"/>
          </a:xfrm>
        </p:grpSpPr>
        <p:pic>
          <p:nvPicPr>
            <p:cNvPr id="38" name="Graphic 19">
              <a:extLst>
                <a:ext uri="{FF2B5EF4-FFF2-40B4-BE49-F238E27FC236}">
                  <a16:creationId xmlns="" xmlns:a16="http://schemas.microsoft.com/office/drawing/2014/main" id="{C9E52D1D-30E0-4471-AE96-21EED75BF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964" y="5443839"/>
              <a:ext cx="676800" cy="6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82138890-8D88-4311-B78B-9C04F5C88AE6}"/>
                </a:ext>
              </a:extLst>
            </p:cNvPr>
            <p:cNvSpPr txBox="1"/>
            <p:nvPr/>
          </p:nvSpPr>
          <p:spPr>
            <a:xfrm>
              <a:off x="6747961" y="5439741"/>
              <a:ext cx="409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Amazon Identity and Access Management (Amazon IAM)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FE8CFDB-F943-4389-85DB-036F75B81440}"/>
                </a:ext>
              </a:extLst>
            </p:cNvPr>
            <p:cNvSpPr txBox="1"/>
            <p:nvPr/>
          </p:nvSpPr>
          <p:spPr>
            <a:xfrm>
              <a:off x="6747961" y="5741187"/>
              <a:ext cx="3326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서비스에 대한 액세스를 안전하게 제어하는 웹 서비스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설정 및 액세스 관리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09382AD9-E0F3-4E11-A0F8-60348FE13964}"/>
              </a:ext>
            </a:extLst>
          </p:cNvPr>
          <p:cNvGrpSpPr/>
          <p:nvPr/>
        </p:nvGrpSpPr>
        <p:grpSpPr>
          <a:xfrm>
            <a:off x="6020494" y="4810308"/>
            <a:ext cx="4858059" cy="695532"/>
            <a:chOff x="6020494" y="5146276"/>
            <a:chExt cx="4858059" cy="695532"/>
          </a:xfrm>
        </p:grpSpPr>
        <p:pic>
          <p:nvPicPr>
            <p:cNvPr id="47" name="Graphic 43">
              <a:extLst>
                <a:ext uri="{FF2B5EF4-FFF2-40B4-BE49-F238E27FC236}">
                  <a16:creationId xmlns="" xmlns:a16="http://schemas.microsoft.com/office/drawing/2014/main" id="{3216C6FD-FBE8-4F9B-A416-949ADB65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020494" y="5146276"/>
              <a:ext cx="676800" cy="6768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BE4C7B27-84C4-445A-BD35-1DA2DF9994BB}"/>
                </a:ext>
              </a:extLst>
            </p:cNvPr>
            <p:cNvSpPr txBox="1"/>
            <p:nvPr/>
          </p:nvSpPr>
          <p:spPr>
            <a:xfrm>
              <a:off x="6782490" y="5146276"/>
              <a:ext cx="409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 Backup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7C0B411-F97C-4347-BF40-4BC3D8FE6E34}"/>
                </a:ext>
              </a:extLst>
            </p:cNvPr>
            <p:cNvSpPr txBox="1"/>
            <p:nvPr/>
          </p:nvSpPr>
          <p:spPr>
            <a:xfrm>
              <a:off x="6782491" y="5441698"/>
              <a:ext cx="3326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Cloud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Private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전반에 데이터 백업을 중앙 집중화하고 자동화하는데 필요한 완전 관리형 백업 서비스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BDCAAB8-5AD1-4A00-B0C0-8E7C570AF09E}"/>
              </a:ext>
            </a:extLst>
          </p:cNvPr>
          <p:cNvSpPr txBox="1"/>
          <p:nvPr/>
        </p:nvSpPr>
        <p:spPr>
          <a:xfrm>
            <a:off x="6782490" y="2104760"/>
            <a:ext cx="349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Amazon RDS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958521B-4D79-45A0-AB53-32FF25530CC1}"/>
              </a:ext>
            </a:extLst>
          </p:cNvPr>
          <p:cNvSpPr txBox="1"/>
          <p:nvPr/>
        </p:nvSpPr>
        <p:spPr>
          <a:xfrm>
            <a:off x="6782491" y="2374839"/>
            <a:ext cx="3326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0" dirty="0">
                <a:effectLst/>
                <a:latin typeface="+mn-ea"/>
              </a:rPr>
              <a:t>Amazon RDS for MySQL</a:t>
            </a:r>
            <a:r>
              <a:rPr lang="ko-KR" altLang="en-US" sz="1000" i="0" dirty="0">
                <a:effectLst/>
                <a:latin typeface="+mn-ea"/>
              </a:rPr>
              <a:t>은 클라우드에서 </a:t>
            </a:r>
            <a:r>
              <a:rPr lang="en-US" altLang="ko-KR" sz="1000" i="0" dirty="0">
                <a:effectLst/>
                <a:latin typeface="+mn-ea"/>
              </a:rPr>
              <a:t>MySQL</a:t>
            </a:r>
            <a:r>
              <a:rPr lang="ko-KR" altLang="en-US" sz="1000" i="0" dirty="0">
                <a:effectLst/>
                <a:latin typeface="+mn-ea"/>
              </a:rPr>
              <a:t> 배포를 손쉽게 설정</a:t>
            </a:r>
            <a:r>
              <a:rPr lang="en-US" altLang="ko-KR" sz="1000" i="0" dirty="0">
                <a:effectLst/>
                <a:latin typeface="+mn-ea"/>
              </a:rPr>
              <a:t>, </a:t>
            </a:r>
            <a:r>
              <a:rPr lang="ko-KR" altLang="en-US" sz="1000" i="0" dirty="0">
                <a:effectLst/>
                <a:latin typeface="+mn-ea"/>
              </a:rPr>
              <a:t>운영 및 확장할 수 있게 해주는 관계형 데이터베이스 서비스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53" name="Graphic 7">
            <a:extLst>
              <a:ext uri="{FF2B5EF4-FFF2-40B4-BE49-F238E27FC236}">
                <a16:creationId xmlns="" xmlns:a16="http://schemas.microsoft.com/office/drawing/2014/main" id="{F7870A49-CAF4-42E0-A832-24F900F3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407" y="2117167"/>
            <a:ext cx="687887" cy="68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32343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41EFA63-5D75-4FAB-A5B0-27112C16F713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전체적인 설계도 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유저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쇼핑몰 이용 고객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084AA12-D34B-4D6D-822B-919A87E4B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55" y="1729467"/>
            <a:ext cx="8748593" cy="4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7398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76B00D-B7CE-46E3-BF4A-736B794E31BD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전체적인 설계도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7689C97-861F-47E1-9104-24B39C909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55" y="1729467"/>
            <a:ext cx="8826372" cy="49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7965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76B00D-B7CE-46E3-BF4A-736B794E31BD}"/>
              </a:ext>
            </a:extLst>
          </p:cNvPr>
          <p:cNvSpPr txBox="1"/>
          <p:nvPr/>
        </p:nvSpPr>
        <p:spPr>
          <a:xfrm>
            <a:off x="5835107" y="2052098"/>
            <a:ext cx="55968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Terraform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은 </a:t>
            </a:r>
            <a:r>
              <a:rPr lang="en-US" altLang="ko-KR" spc="-150" dirty="0" err="1">
                <a:solidFill>
                  <a:srgbClr val="393939"/>
                </a:solidFill>
                <a:latin typeface="+mn-ea"/>
              </a:rPr>
              <a:t>Hashicop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사의 </a:t>
            </a:r>
            <a:r>
              <a:rPr lang="ko-KR" altLang="en-US" b="1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코드형 인프라</a:t>
            </a:r>
            <a:r>
              <a:rPr lang="ko-KR" altLang="en-US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도구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이다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endParaRPr lang="en-US" altLang="ko-KR" spc="-300" dirty="0">
              <a:solidFill>
                <a:srgbClr val="393939"/>
              </a:solidFill>
              <a:latin typeface="+mn-ea"/>
            </a:endParaRPr>
          </a:p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Terraform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HCL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구성파일로 정의하며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이를 통해 인프라의 구성을 코드화 하고 버전 관리를 통해 관리 할 수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+mn-ea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절차적인 형태의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Ansible</a:t>
            </a:r>
            <a:r>
              <a:rPr lang="ko-KR" altLang="en-US" dirty="0">
                <a:solidFill>
                  <a:srgbClr val="222222"/>
                </a:solidFill>
                <a:latin typeface="+mn-ea"/>
              </a:rPr>
              <a:t>과는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 달리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, Terraform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은 선언적 형태이기 때문에 절차가 중요하지 않다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수행 할 작업을 구성파일을 이용해 선언하게 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이것을 실행해서 인프라를 구성한다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dirty="0">
              <a:solidFill>
                <a:srgbClr val="222222"/>
              </a:solidFill>
              <a:latin typeface="+mn-ea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Terraform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Provider(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+mn-ea"/>
              </a:rPr>
              <a:t>프로바이더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관리할 대상 클라우드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/vagrant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의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+mn-ea"/>
              </a:rPr>
              <a:t>virtualbox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+mn-ea"/>
              </a:rPr>
              <a:t>같은것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API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와 상호작용하여 리소스를 배포 및 관리한다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. </a:t>
            </a:r>
            <a:r>
              <a:rPr lang="en-US" altLang="ko-KR" dirty="0">
                <a:solidFill>
                  <a:srgbClr val="222222"/>
                </a:solidFill>
                <a:latin typeface="+mn-ea"/>
              </a:rPr>
              <a:t>Provider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는 일반적으로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AWS, GCP, Azure, OCI, Kubernetes, Docker,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+mn-ea"/>
              </a:rPr>
              <a:t>Github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등의 서비스를 자동화 배포 할 수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.</a:t>
            </a:r>
            <a:endParaRPr lang="ko-KR" altLang="en-US" b="0" i="0" dirty="0">
              <a:solidFill>
                <a:srgbClr val="222222"/>
              </a:solidFill>
              <a:effectLst/>
              <a:latin typeface="+mn-ea"/>
            </a:endParaRPr>
          </a:p>
        </p:txBody>
      </p:sp>
      <p:pic>
        <p:nvPicPr>
          <p:cNvPr id="7170" name="Picture 2" descr="Terraform Logo Vector (SVG, PDF, Ai, EPS, CDR) Free Download - Logowik.com">
            <a:extLst>
              <a:ext uri="{FF2B5EF4-FFF2-40B4-BE49-F238E27FC236}">
                <a16:creationId xmlns="" xmlns:a16="http://schemas.microsoft.com/office/drawing/2014/main" id="{7B7A5CC6-7319-40E6-AAB9-76A94F6C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" y="1947919"/>
            <a:ext cx="5797531" cy="435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488FE6-C91F-4E0F-8645-ECD78503D019}"/>
              </a:ext>
            </a:extLst>
          </p:cNvPr>
          <p:cNvSpPr txBox="1"/>
          <p:nvPr/>
        </p:nvSpPr>
        <p:spPr>
          <a:xfrm>
            <a:off x="240079" y="1312384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자동화 툴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, Terraform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이란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?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04317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488FE6-C91F-4E0F-8645-ECD78503D019}"/>
              </a:ext>
            </a:extLst>
          </p:cNvPr>
          <p:cNvSpPr txBox="1"/>
          <p:nvPr/>
        </p:nvSpPr>
        <p:spPr>
          <a:xfrm>
            <a:off x="240079" y="1312384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자동화 툴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, Terraform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이란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?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6FD455B-8A43-4D73-81A4-F56BF53DF32D}"/>
              </a:ext>
            </a:extLst>
          </p:cNvPr>
          <p:cNvGrpSpPr/>
          <p:nvPr/>
        </p:nvGrpSpPr>
        <p:grpSpPr>
          <a:xfrm>
            <a:off x="761967" y="2496749"/>
            <a:ext cx="10668066" cy="584775"/>
            <a:chOff x="240078" y="2496749"/>
            <a:chExt cx="10668066" cy="58477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6DF11C8-29FF-4EDB-95F3-F04CE494177F}"/>
                </a:ext>
              </a:extLst>
            </p:cNvPr>
            <p:cNvSpPr txBox="1"/>
            <p:nvPr/>
          </p:nvSpPr>
          <p:spPr>
            <a:xfrm>
              <a:off x="240078" y="2496749"/>
              <a:ext cx="3048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50" dirty="0">
                  <a:solidFill>
                    <a:srgbClr val="39393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Terraform </a:t>
              </a:r>
              <a:r>
                <a:rPr lang="en-US" altLang="ko-KR" sz="3200" b="1" spc="-150" dirty="0" err="1">
                  <a:solidFill>
                    <a:srgbClr val="39393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init</a:t>
              </a:r>
              <a:endParaRPr lang="ko-KR" altLang="en-US" sz="3200" b="1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AAE1AF4-EB3A-484C-A43F-F2B7D865FD6F}"/>
                </a:ext>
              </a:extLst>
            </p:cNvPr>
            <p:cNvSpPr txBox="1"/>
            <p:nvPr/>
          </p:nvSpPr>
          <p:spPr>
            <a:xfrm>
              <a:off x="3800697" y="2589081"/>
              <a:ext cx="710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Back end </a:t>
              </a: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에 </a:t>
              </a:r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.</a:t>
              </a:r>
              <a:r>
                <a:rPr lang="en-US" altLang="ko-KR" spc="-150" dirty="0" err="1">
                  <a:solidFill>
                    <a:srgbClr val="393939"/>
                  </a:solidFill>
                  <a:latin typeface="+mn-ea"/>
                </a:rPr>
                <a:t>tfstate</a:t>
              </a:r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 </a:t>
              </a: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파일 생성 및 저장 </a:t>
              </a:r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, Back end default</a:t>
              </a: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는 사용중인 로컬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A1BB8CD-FBE1-4355-B779-1547AF948E62}"/>
              </a:ext>
            </a:extLst>
          </p:cNvPr>
          <p:cNvGrpSpPr/>
          <p:nvPr/>
        </p:nvGrpSpPr>
        <p:grpSpPr>
          <a:xfrm>
            <a:off x="761967" y="3837814"/>
            <a:ext cx="10668066" cy="646331"/>
            <a:chOff x="240078" y="3923751"/>
            <a:chExt cx="10510531" cy="646331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2D07A8F-1C3C-4C7E-B4D5-F5660C715E6C}"/>
                </a:ext>
              </a:extLst>
            </p:cNvPr>
            <p:cNvSpPr txBox="1"/>
            <p:nvPr/>
          </p:nvSpPr>
          <p:spPr>
            <a:xfrm>
              <a:off x="240078" y="3985307"/>
              <a:ext cx="3209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50" dirty="0">
                  <a:solidFill>
                    <a:srgbClr val="39393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Terraform plan</a:t>
              </a:r>
              <a:endParaRPr lang="ko-KR" altLang="en-US" sz="3200" b="1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14402EE-EAB4-43D6-A304-9A71AD7E03A5}"/>
                </a:ext>
              </a:extLst>
            </p:cNvPr>
            <p:cNvSpPr txBox="1"/>
            <p:nvPr/>
          </p:nvSpPr>
          <p:spPr>
            <a:xfrm>
              <a:off x="3800697" y="3923751"/>
              <a:ext cx="6949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실행시키려는 </a:t>
              </a:r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Terraform </a:t>
              </a: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파일의 오류나 오타 에러 점검 및 무엇이 추가되고 바뀔지 미리 보여줌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C7ECB19-6524-4404-A792-2143EC2C5B30}"/>
              </a:ext>
            </a:extLst>
          </p:cNvPr>
          <p:cNvGrpSpPr/>
          <p:nvPr/>
        </p:nvGrpSpPr>
        <p:grpSpPr>
          <a:xfrm>
            <a:off x="761967" y="5301991"/>
            <a:ext cx="10668066" cy="646331"/>
            <a:chOff x="240078" y="5301991"/>
            <a:chExt cx="10442165" cy="646331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3C1C3D9-D2FC-4399-B475-3962A52A5CE9}"/>
                </a:ext>
              </a:extLst>
            </p:cNvPr>
            <p:cNvSpPr txBox="1"/>
            <p:nvPr/>
          </p:nvSpPr>
          <p:spPr>
            <a:xfrm>
              <a:off x="240078" y="5363547"/>
              <a:ext cx="33822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50" dirty="0">
                  <a:solidFill>
                    <a:srgbClr val="39393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Terraform apply</a:t>
              </a:r>
              <a:endParaRPr lang="ko-KR" altLang="en-US" sz="3200" b="1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57EA474-484F-437E-8B7C-1A83DB19A290}"/>
                </a:ext>
              </a:extLst>
            </p:cNvPr>
            <p:cNvSpPr txBox="1"/>
            <p:nvPr/>
          </p:nvSpPr>
          <p:spPr>
            <a:xfrm>
              <a:off x="3800697" y="5301991"/>
              <a:ext cx="6881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Terraform </a:t>
              </a: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코드를 적용하며 이때 적용한 상태를 </a:t>
              </a:r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.</a:t>
              </a:r>
              <a:r>
                <a:rPr lang="en-US" altLang="ko-KR" spc="-150" dirty="0" err="1">
                  <a:solidFill>
                    <a:srgbClr val="393939"/>
                  </a:solidFill>
                  <a:latin typeface="+mn-ea"/>
                </a:rPr>
                <a:t>tfstate</a:t>
              </a:r>
              <a:r>
                <a:rPr lang="en-US" altLang="ko-KR" spc="-150" dirty="0">
                  <a:solidFill>
                    <a:srgbClr val="393939"/>
                  </a:solidFill>
                  <a:latin typeface="+mn-ea"/>
                </a:rPr>
                <a:t> </a:t>
              </a: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에 저장함으로써 인프라 코드의 상태저장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51149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76B00D-B7CE-46E3-BF4A-736B794E31BD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자동화 툴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, Terraform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2050" name="Picture 2" descr="Terraform deployment workflow">
            <a:extLst>
              <a:ext uri="{FF2B5EF4-FFF2-40B4-BE49-F238E27FC236}">
                <a16:creationId xmlns="" xmlns:a16="http://schemas.microsoft.com/office/drawing/2014/main" id="{4BE60EC0-9197-4394-A9DD-444BB368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7919"/>
            <a:ext cx="12192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16463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957FD31-5431-4CA8-8179-34E1D204D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4" y="1681448"/>
            <a:ext cx="5067300" cy="265102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76B00D-B7CE-46E3-BF4A-736B794E31BD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자동화 툴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, Terraform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환경 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F94875-2C14-4A31-8B76-6283EC7D2259}"/>
              </a:ext>
            </a:extLst>
          </p:cNvPr>
          <p:cNvSpPr txBox="1"/>
          <p:nvPr/>
        </p:nvSpPr>
        <p:spPr>
          <a:xfrm>
            <a:off x="6894809" y="2544690"/>
            <a:ext cx="433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</a:t>
            </a:r>
            <a:r>
              <a:rPr lang="ko-KR" altLang="en-US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 </a:t>
            </a:r>
            <a:r>
              <a:rPr lang="ko-KR" altLang="en-US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Terraform </a:t>
            </a:r>
            <a:r>
              <a:rPr lang="ko-KR" altLang="en-US" spc="-150" dirty="0">
                <a:solidFill>
                  <a:srgbClr val="39393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같이 설치하는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44F4054-3755-4BC6-ADF5-C3EBDF10CE2D}"/>
              </a:ext>
            </a:extLst>
          </p:cNvPr>
          <p:cNvSpPr txBox="1"/>
          <p:nvPr/>
        </p:nvSpPr>
        <p:spPr>
          <a:xfrm>
            <a:off x="6890717" y="3247450"/>
            <a:ext cx="4336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Terraform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이 놓칠 수 있는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AWS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자원 및 속성들을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AWS </a:t>
            </a:r>
            <a:r>
              <a:rPr lang="en-US" altLang="ko-KR" spc="-150" dirty="0" err="1">
                <a:solidFill>
                  <a:srgbClr val="393939"/>
                </a:solidFill>
                <a:latin typeface="+mn-ea"/>
              </a:rPr>
              <a:t>Cli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가 접근하여 이를 방지해줄 수 있기 때문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/>
            </a:r>
            <a:br>
              <a:rPr lang="en-US" altLang="ko-KR" spc="-150" dirty="0">
                <a:solidFill>
                  <a:srgbClr val="393939"/>
                </a:solidFill>
                <a:latin typeface="+mn-ea"/>
              </a:rPr>
            </a:b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/>
            </a:r>
            <a:br>
              <a:rPr lang="en-US" altLang="ko-KR" spc="-150" dirty="0">
                <a:solidFill>
                  <a:srgbClr val="393939"/>
                </a:solidFill>
                <a:latin typeface="+mn-ea"/>
              </a:rPr>
            </a:b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Terraform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을 사용할 땐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AWS </a:t>
            </a:r>
            <a:r>
              <a:rPr lang="en-US" altLang="ko-KR" spc="-150" dirty="0" err="1">
                <a:solidFill>
                  <a:srgbClr val="393939"/>
                </a:solidFill>
                <a:latin typeface="+mn-ea"/>
              </a:rPr>
              <a:t>Cli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를 같이 설치해 주어야 한다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4124613"/>
            <a:ext cx="50673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481750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E11C88B-9C1D-45A8-83FE-A24454D6D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4"/>
          <a:stretch/>
        </p:blipFill>
        <p:spPr>
          <a:xfrm>
            <a:off x="2057157" y="2160811"/>
            <a:ext cx="7655153" cy="43448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D2DB89-4154-4018-895C-0850A653557C}"/>
              </a:ext>
            </a:extLst>
          </p:cNvPr>
          <p:cNvSpPr txBox="1"/>
          <p:nvPr/>
        </p:nvSpPr>
        <p:spPr>
          <a:xfrm>
            <a:off x="5308637" y="179147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VPC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366121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BBD1B0-A38A-41EE-9299-B90E31382D06}"/>
              </a:ext>
            </a:extLst>
          </p:cNvPr>
          <p:cNvSpPr txBox="1"/>
          <p:nvPr/>
        </p:nvSpPr>
        <p:spPr>
          <a:xfrm>
            <a:off x="359453" y="18707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VPC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8F484B-EC05-4CAE-9269-0F71F7D6A46E}"/>
              </a:ext>
            </a:extLst>
          </p:cNvPr>
          <p:cNvSpPr txBox="1"/>
          <p:nvPr/>
        </p:nvSpPr>
        <p:spPr>
          <a:xfrm>
            <a:off x="359453" y="2316852"/>
            <a:ext cx="20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VPC </a:t>
            </a:r>
            <a:r>
              <a:rPr lang="ko-KR" altLang="en-US" sz="1200" dirty="0"/>
              <a:t>이름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Test_Project_VPC</a:t>
            </a:r>
            <a:endParaRPr lang="en-US" altLang="ko-KR" sz="1200" dirty="0"/>
          </a:p>
          <a:p>
            <a:r>
              <a:rPr lang="en-US" altLang="ko-KR" sz="1200" dirty="0"/>
              <a:t>IPv4 CIDR : 10.0.0.0/16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6F7AC56-C371-4169-ACB4-83A3DD4D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32" y="2150828"/>
            <a:ext cx="2709392" cy="1255378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" y="3608173"/>
            <a:ext cx="5333271" cy="225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26" y="4078897"/>
            <a:ext cx="6098446" cy="80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B36E2BD-E211-41C7-A0EA-DA72E1B94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26" y="2354005"/>
            <a:ext cx="2705055" cy="13224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9389306-E252-4206-A04C-DF968DACC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264" y="2320609"/>
            <a:ext cx="2685808" cy="1355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BBD1B0-A38A-41EE-9299-B90E31382D06}"/>
              </a:ext>
            </a:extLst>
          </p:cNvPr>
          <p:cNvSpPr txBox="1"/>
          <p:nvPr/>
        </p:nvSpPr>
        <p:spPr>
          <a:xfrm>
            <a:off x="5840627" y="187074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Public Subnet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8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BBD1B0-A38A-41EE-9299-B90E31382D06}"/>
              </a:ext>
            </a:extLst>
          </p:cNvPr>
          <p:cNvSpPr txBox="1"/>
          <p:nvPr/>
        </p:nvSpPr>
        <p:spPr>
          <a:xfrm>
            <a:off x="379094" y="1870741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Private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Subnet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65988BF-8330-455B-8FE6-CCBF9CE5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338392"/>
            <a:ext cx="2581418" cy="1235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6FC3CE6-2AEC-40BC-A6B3-8B5878A6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3641094"/>
            <a:ext cx="2581418" cy="123571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4941546"/>
            <a:ext cx="2581418" cy="123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42" y="2324782"/>
            <a:ext cx="2581418" cy="124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42" y="3641094"/>
            <a:ext cx="2581418" cy="124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42" y="4941546"/>
            <a:ext cx="2581418" cy="123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342" y="3209725"/>
            <a:ext cx="50863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6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LC Member Resources Page - OLC">
            <a:extLst>
              <a:ext uri="{FF2B5EF4-FFF2-40B4-BE49-F238E27FC236}">
                <a16:creationId xmlns="" xmlns:a16="http://schemas.microsoft.com/office/drawing/2014/main" id="{B00E1A04-A7D0-48A7-AB51-A1EFAEDB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84" y="1"/>
            <a:ext cx="71525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조원 및 역할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1822711A-6DC4-4D04-96D4-E6349D519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3"/>
          <a:stretch/>
        </p:blipFill>
        <p:spPr>
          <a:xfrm>
            <a:off x="1906155" y="2256768"/>
            <a:ext cx="8043558" cy="40958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01D6D5A-EE94-4B19-84C1-2F814689DEA0}"/>
              </a:ext>
            </a:extLst>
          </p:cNvPr>
          <p:cNvSpPr txBox="1"/>
          <p:nvPr/>
        </p:nvSpPr>
        <p:spPr>
          <a:xfrm>
            <a:off x="4114328" y="1791479"/>
            <a:ext cx="389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Internet Gateway &amp; Routing table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5108885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359453" y="18707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Routing table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8DF524D-EF29-4120-8E7D-3738A1C2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2" y="2598397"/>
            <a:ext cx="3606270" cy="983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7D47E5E-D008-4388-9CEB-EECFB6C71DF7}"/>
              </a:ext>
            </a:extLst>
          </p:cNvPr>
          <p:cNvSpPr txBox="1"/>
          <p:nvPr/>
        </p:nvSpPr>
        <p:spPr>
          <a:xfrm>
            <a:off x="411835" y="2321398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Public Routing table </a:t>
            </a:r>
            <a:r>
              <a:rPr lang="ko-KR" altLang="en-US" sz="1200" b="1" dirty="0"/>
              <a:t>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791796B9-FED2-4B69-8DB2-1BF9490E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5" y="4074343"/>
            <a:ext cx="3606270" cy="98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59DEC2-08F9-4FFE-8139-CB6A7DEE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5" y="5177101"/>
            <a:ext cx="3606270" cy="9834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6CEDBC8-6353-43E3-8F17-321C99288C04}"/>
              </a:ext>
            </a:extLst>
          </p:cNvPr>
          <p:cNvSpPr txBox="1"/>
          <p:nvPr/>
        </p:nvSpPr>
        <p:spPr>
          <a:xfrm>
            <a:off x="412892" y="3713591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Private Routing table </a:t>
            </a:r>
            <a:r>
              <a:rPr lang="ko-KR" altLang="en-US" sz="1200" b="1" dirty="0"/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38F484B-EC05-4CAE-9269-0F71F7D6A46E}"/>
              </a:ext>
            </a:extLst>
          </p:cNvPr>
          <p:cNvSpPr txBox="1"/>
          <p:nvPr/>
        </p:nvSpPr>
        <p:spPr>
          <a:xfrm>
            <a:off x="5676833" y="2321398"/>
            <a:ext cx="235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이름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Test_Project_Internet_GW</a:t>
            </a:r>
            <a:endParaRPr lang="en-US" altLang="ko-KR" sz="1200" dirty="0"/>
          </a:p>
          <a:p>
            <a:r>
              <a:rPr lang="en-US" altLang="ko-KR" sz="1200" dirty="0"/>
              <a:t>VPC : </a:t>
            </a:r>
            <a:r>
              <a:rPr lang="en-US" altLang="ko-KR" sz="1200" dirty="0" err="1"/>
              <a:t>Test_Project_VPC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EFCC014-C7A1-4772-912E-E28BA882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542" y="1870741"/>
            <a:ext cx="3422290" cy="122644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87" y="4566052"/>
            <a:ext cx="47148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5606688" y="195206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Internet Gateway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33" y="3380216"/>
            <a:ext cx="57435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꺾인 연결선 27"/>
          <p:cNvCxnSpPr>
            <a:stCxn id="9" idx="3"/>
            <a:endCxn id="4098" idx="1"/>
          </p:cNvCxnSpPr>
          <p:nvPr/>
        </p:nvCxnSpPr>
        <p:spPr>
          <a:xfrm>
            <a:off x="4019162" y="3090106"/>
            <a:ext cx="1587525" cy="20617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4" idx="3"/>
            <a:endCxn id="4098" idx="1"/>
          </p:cNvCxnSpPr>
          <p:nvPr/>
        </p:nvCxnSpPr>
        <p:spPr>
          <a:xfrm>
            <a:off x="4018105" y="4566053"/>
            <a:ext cx="1588582" cy="58578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5" idx="3"/>
            <a:endCxn id="4098" idx="1"/>
          </p:cNvCxnSpPr>
          <p:nvPr/>
        </p:nvCxnSpPr>
        <p:spPr>
          <a:xfrm flipV="1">
            <a:off x="4018105" y="5151840"/>
            <a:ext cx="1588582" cy="5169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98140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92" y="3260805"/>
            <a:ext cx="3786041" cy="81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01" y="5722445"/>
            <a:ext cx="3800688" cy="81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AA891B1-6F67-4FF9-9619-B4C80501269C}"/>
              </a:ext>
            </a:extLst>
          </p:cNvPr>
          <p:cNvSpPr txBox="1"/>
          <p:nvPr/>
        </p:nvSpPr>
        <p:spPr>
          <a:xfrm>
            <a:off x="408846" y="2400584"/>
            <a:ext cx="1807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Subnet </a:t>
            </a:r>
            <a:r>
              <a:rPr lang="ko-KR" altLang="en-US" sz="1200" b="1" dirty="0"/>
              <a:t>연결 </a:t>
            </a:r>
            <a:r>
              <a:rPr lang="en-US" altLang="ko-KR" sz="1200" b="1" dirty="0"/>
              <a:t>- Public</a:t>
            </a:r>
            <a:endParaRPr lang="ko-KR" altLang="en-US" sz="1200" b="1" dirty="0"/>
          </a:p>
        </p:txBody>
      </p:sp>
      <p:graphicFrame>
        <p:nvGraphicFramePr>
          <p:cNvPr id="17" name="표 20">
            <a:extLst>
              <a:ext uri="{FF2B5EF4-FFF2-40B4-BE49-F238E27FC236}">
                <a16:creationId xmlns="" xmlns:a16="http://schemas.microsoft.com/office/drawing/2014/main" id="{81E5CD63-EEAD-412D-A3A1-CEC4B9DEC674}"/>
              </a:ext>
            </a:extLst>
          </p:cNvPr>
          <p:cNvGraphicFramePr>
            <a:graphicFrameLocks noGrp="1"/>
          </p:cNvGraphicFramePr>
          <p:nvPr/>
        </p:nvGraphicFramePr>
        <p:xfrm>
          <a:off x="1997744" y="2387745"/>
          <a:ext cx="2373266" cy="615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397">
                  <a:extLst>
                    <a:ext uri="{9D8B030D-6E8A-4147-A177-3AD203B41FA5}">
                      <a16:colId xmlns="" xmlns:a16="http://schemas.microsoft.com/office/drawing/2014/main" val="3479155753"/>
                    </a:ext>
                  </a:extLst>
                </a:gridCol>
                <a:gridCol w="772869">
                  <a:extLst>
                    <a:ext uri="{9D8B030D-6E8A-4147-A177-3AD203B41FA5}">
                      <a16:colId xmlns="" xmlns:a16="http://schemas.microsoft.com/office/drawing/2014/main" val="269767362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Test_Project_az1_Public01</a:t>
                      </a:r>
                      <a:endParaRPr lang="en-US" sz="9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10.0.1.0/24</a:t>
                      </a:r>
                      <a:endParaRPr lang="ko-KR" altLang="en-US" sz="9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600700362"/>
                  </a:ext>
                </a:extLst>
              </a:tr>
              <a:tr h="30790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Test_Project_az2_Public02</a:t>
                      </a:r>
                      <a:endParaRPr lang="en-US" sz="9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10.0.3.0/24</a:t>
                      </a:r>
                      <a:endParaRPr lang="ko-KR" altLang="en-US" sz="9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2465192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E6BBDAF-44C9-48DA-AFAA-34A917B0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47" y="3051970"/>
            <a:ext cx="3800688" cy="7420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E176571-4FF2-4D86-9298-BD3382CFB8D8}"/>
              </a:ext>
            </a:extLst>
          </p:cNvPr>
          <p:cNvSpPr txBox="1"/>
          <p:nvPr/>
        </p:nvSpPr>
        <p:spPr>
          <a:xfrm>
            <a:off x="5753761" y="2133425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Subnet </a:t>
            </a:r>
            <a:r>
              <a:rPr lang="ko-KR" altLang="en-US" sz="1200" b="1" dirty="0"/>
              <a:t>연결 </a:t>
            </a:r>
            <a:r>
              <a:rPr lang="en-US" altLang="ko-KR" sz="1200" b="1" dirty="0"/>
              <a:t>– Private01</a:t>
            </a:r>
            <a:endParaRPr lang="ko-KR" altLang="en-US" sz="12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C99DFDD2-5652-4462-B26F-49AE3C5E6938}"/>
              </a:ext>
            </a:extLst>
          </p:cNvPr>
          <p:cNvGraphicFramePr>
            <a:graphicFrameLocks noGrp="1"/>
          </p:cNvGraphicFramePr>
          <p:nvPr/>
        </p:nvGraphicFramePr>
        <p:xfrm>
          <a:off x="5753761" y="2468325"/>
          <a:ext cx="267423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8223">
                  <a:extLst>
                    <a:ext uri="{9D8B030D-6E8A-4147-A177-3AD203B41FA5}">
                      <a16:colId xmlns="" xmlns:a16="http://schemas.microsoft.com/office/drawing/2014/main" val="3479155753"/>
                    </a:ext>
                  </a:extLst>
                </a:gridCol>
                <a:gridCol w="906011">
                  <a:extLst>
                    <a:ext uri="{9D8B030D-6E8A-4147-A177-3AD203B41FA5}">
                      <a16:colId xmlns="" xmlns:a16="http://schemas.microsoft.com/office/drawing/2014/main" val="269767362"/>
                    </a:ext>
                  </a:extLst>
                </a:gridCol>
              </a:tblGrid>
              <a:tr h="219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Test_Project_az2_Private01</a:t>
                      </a:r>
                      <a:endParaRPr 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10.0.2.0/24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600700362"/>
                  </a:ext>
                </a:extLst>
              </a:tr>
              <a:tr h="219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Test_Project_az2_Private02</a:t>
                      </a:r>
                      <a:endParaRPr 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10.0.4.0/24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547341910"/>
                  </a:ext>
                </a:extLst>
              </a:tr>
              <a:tr h="219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Test_Project_az2_Private03</a:t>
                      </a:r>
                      <a:endParaRPr 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10.0.5.0/24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2465192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0184EB6-FF32-43C8-9EC4-5638E7227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165" y="2018736"/>
            <a:ext cx="3354598" cy="2066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13C8251-9BD2-4983-AB80-26E9D6D32F80}"/>
              </a:ext>
            </a:extLst>
          </p:cNvPr>
          <p:cNvSpPr txBox="1"/>
          <p:nvPr/>
        </p:nvSpPr>
        <p:spPr>
          <a:xfrm>
            <a:off x="408849" y="4746397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IGW + Public Subnet </a:t>
            </a:r>
            <a:r>
              <a:rPr lang="ko-KR" altLang="en-US" sz="1200" b="1" dirty="0"/>
              <a:t>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375113F-9A87-4763-B734-9D7949AAF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49" y="5167592"/>
            <a:ext cx="3822894" cy="8925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D7A3C09-3D0A-4CCD-A4ED-D42C6B81E1B3}"/>
              </a:ext>
            </a:extLst>
          </p:cNvPr>
          <p:cNvSpPr txBox="1"/>
          <p:nvPr/>
        </p:nvSpPr>
        <p:spPr>
          <a:xfrm>
            <a:off x="5812901" y="4595065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Subnet </a:t>
            </a:r>
            <a:r>
              <a:rPr lang="ko-KR" altLang="en-US" sz="1200" b="1" dirty="0"/>
              <a:t>연결 </a:t>
            </a:r>
            <a:r>
              <a:rPr lang="en-US" altLang="ko-KR" sz="1200" b="1" dirty="0"/>
              <a:t>– Private02</a:t>
            </a:r>
            <a:endParaRPr lang="ko-KR" altLang="en-US" sz="1200" b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="" xmlns:a16="http://schemas.microsoft.com/office/drawing/2014/main" id="{C41A0419-370F-44DB-B0C0-F1EEC6ECB9F2}"/>
              </a:ext>
            </a:extLst>
          </p:cNvPr>
          <p:cNvGraphicFramePr>
            <a:graphicFrameLocks noGrp="1"/>
          </p:cNvGraphicFramePr>
          <p:nvPr/>
        </p:nvGraphicFramePr>
        <p:xfrm>
          <a:off x="5812901" y="4929965"/>
          <a:ext cx="267423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8223">
                  <a:extLst>
                    <a:ext uri="{9D8B030D-6E8A-4147-A177-3AD203B41FA5}">
                      <a16:colId xmlns="" xmlns:a16="http://schemas.microsoft.com/office/drawing/2014/main" val="3479155753"/>
                    </a:ext>
                  </a:extLst>
                </a:gridCol>
                <a:gridCol w="906011">
                  <a:extLst>
                    <a:ext uri="{9D8B030D-6E8A-4147-A177-3AD203B41FA5}">
                      <a16:colId xmlns="" xmlns:a16="http://schemas.microsoft.com/office/drawing/2014/main" val="269767362"/>
                    </a:ext>
                  </a:extLst>
                </a:gridCol>
              </a:tblGrid>
              <a:tr h="219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Test_Project_az2_Private01</a:t>
                      </a:r>
                      <a:endParaRPr 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10.0.2.0/24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600700362"/>
                  </a:ext>
                </a:extLst>
              </a:tr>
              <a:tr h="219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Test_Project_az2_Private02</a:t>
                      </a:r>
                      <a:endParaRPr 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10.0.4.0/24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547341910"/>
                  </a:ext>
                </a:extLst>
              </a:tr>
              <a:tr h="219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Test_Project_az2_Private03</a:t>
                      </a:r>
                      <a:endParaRPr 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10.0.5.0/24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2465192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7BF521C-0EF5-412A-A0B9-0F166FD4A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273" y="4457895"/>
            <a:ext cx="3370040" cy="20766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359453" y="18707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Routing table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7" y="3858028"/>
            <a:ext cx="2667900" cy="82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9" y="6178508"/>
            <a:ext cx="5223758" cy="1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009198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4A4120D-6036-4D0E-8386-E9E1D6696572}"/>
              </a:ext>
            </a:extLst>
          </p:cNvPr>
          <p:cNvSpPr txBox="1"/>
          <p:nvPr/>
        </p:nvSpPr>
        <p:spPr>
          <a:xfrm>
            <a:off x="4815425" y="1791479"/>
            <a:ext cx="16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NAT gateway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CF66AC97-CAD3-48AA-824B-C25B0B38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67" y="2256768"/>
            <a:ext cx="7158474" cy="41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7955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408847" y="1908186"/>
            <a:ext cx="155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gateway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8880695-BB7C-4566-B890-9F5E7E7F011B}"/>
              </a:ext>
            </a:extLst>
          </p:cNvPr>
          <p:cNvSpPr txBox="1"/>
          <p:nvPr/>
        </p:nvSpPr>
        <p:spPr>
          <a:xfrm>
            <a:off x="497436" y="2767181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탄력적 </a:t>
            </a:r>
            <a:r>
              <a:rPr lang="en-US" altLang="ko-KR" sz="1000" dirty="0"/>
              <a:t>IP </a:t>
            </a:r>
            <a:r>
              <a:rPr lang="ko-KR" altLang="en-US" sz="1000" dirty="0"/>
              <a:t>생성 및 주소 할당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이름 </a:t>
            </a:r>
            <a:r>
              <a:rPr lang="en-US" altLang="ko-KR" sz="1000" dirty="0"/>
              <a:t>: Test_Project_Elastic_IP01</a:t>
            </a:r>
          </a:p>
          <a:p>
            <a:r>
              <a:rPr lang="ko-KR" altLang="en-US" sz="1000" dirty="0"/>
              <a:t>   주소</a:t>
            </a:r>
            <a:r>
              <a:rPr lang="en-US" altLang="ko-KR" sz="1000" dirty="0"/>
              <a:t> : 3.39.41.181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74107FA-17C3-4F8F-AC90-45EE4616722A}"/>
              </a:ext>
            </a:extLst>
          </p:cNvPr>
          <p:cNvSpPr txBox="1"/>
          <p:nvPr/>
        </p:nvSpPr>
        <p:spPr>
          <a:xfrm>
            <a:off x="408847" y="2449645"/>
            <a:ext cx="1394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NAT</a:t>
            </a:r>
            <a:r>
              <a:rPr lang="ko-KR" altLang="en-US" sz="1200" dirty="0"/>
              <a:t> </a:t>
            </a:r>
            <a:r>
              <a:rPr lang="en-US" altLang="ko-KR" sz="1200" dirty="0"/>
              <a:t>Gateway-az1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1AA41F-EAB0-40D6-8293-E479BD35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31" y="2449644"/>
            <a:ext cx="2958469" cy="2128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D7B1D6B-2E6D-472C-B8F7-432A6B65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1" y="4580417"/>
            <a:ext cx="2958469" cy="2128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F9185B6-0B3A-4B76-8EB1-E571E067B442}"/>
              </a:ext>
            </a:extLst>
          </p:cNvPr>
          <p:cNvSpPr txBox="1"/>
          <p:nvPr/>
        </p:nvSpPr>
        <p:spPr>
          <a:xfrm>
            <a:off x="476156" y="4580417"/>
            <a:ext cx="1394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NAT</a:t>
            </a:r>
            <a:r>
              <a:rPr lang="ko-KR" altLang="en-US" sz="1200" dirty="0"/>
              <a:t> </a:t>
            </a:r>
            <a:r>
              <a:rPr lang="en-US" altLang="ko-KR" sz="1200" dirty="0"/>
              <a:t>Gateway-az2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C40C450-2018-4401-B3F7-B47626DEB4F3}"/>
              </a:ext>
            </a:extLst>
          </p:cNvPr>
          <p:cNvSpPr txBox="1"/>
          <p:nvPr/>
        </p:nvSpPr>
        <p:spPr>
          <a:xfrm>
            <a:off x="506136" y="3371472"/>
            <a:ext cx="2297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NAT</a:t>
            </a:r>
            <a:r>
              <a:rPr lang="ko-KR" altLang="en-US" sz="1000" dirty="0"/>
              <a:t> </a:t>
            </a:r>
            <a:r>
              <a:rPr lang="en-US" altLang="ko-KR" sz="1000" dirty="0"/>
              <a:t>Gateway-az1</a:t>
            </a:r>
            <a:r>
              <a:rPr lang="ko-KR" altLang="en-US" sz="1000" dirty="0"/>
              <a:t> 생성</a:t>
            </a:r>
          </a:p>
          <a:p>
            <a:r>
              <a:rPr lang="ko-KR" altLang="en-US" sz="1000" dirty="0"/>
              <a:t>   이름 </a:t>
            </a:r>
            <a:r>
              <a:rPr lang="en-US" altLang="ko-KR" sz="1000" dirty="0"/>
              <a:t>: Test_Project_Nat_Gateway01</a:t>
            </a:r>
          </a:p>
          <a:p>
            <a:r>
              <a:rPr lang="en-US" altLang="ko-KR" sz="1000" dirty="0"/>
              <a:t>   subnet : Test_Project_az1_Public01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7083703-8C5F-474A-BE76-BAE2B16D4E9B}"/>
              </a:ext>
            </a:extLst>
          </p:cNvPr>
          <p:cNvSpPr txBox="1"/>
          <p:nvPr/>
        </p:nvSpPr>
        <p:spPr>
          <a:xfrm>
            <a:off x="497436" y="4907709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탄력적 </a:t>
            </a:r>
            <a:r>
              <a:rPr lang="en-US" altLang="ko-KR" sz="1000" dirty="0"/>
              <a:t>IP </a:t>
            </a:r>
            <a:r>
              <a:rPr lang="ko-KR" altLang="en-US" sz="1000" dirty="0"/>
              <a:t>생성 및 주소 할당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이름 </a:t>
            </a:r>
            <a:r>
              <a:rPr lang="en-US" altLang="ko-KR" sz="1000" dirty="0"/>
              <a:t>: Test_Project_Elastic_IP02</a:t>
            </a:r>
          </a:p>
          <a:p>
            <a:r>
              <a:rPr lang="ko-KR" altLang="en-US" sz="1000" dirty="0"/>
              <a:t>   주소</a:t>
            </a:r>
            <a:r>
              <a:rPr lang="en-US" altLang="ko-KR" sz="1000" dirty="0"/>
              <a:t> : 3.39.41.181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B1213A7-E926-4AE6-9D83-9AB1DE42CCF6}"/>
              </a:ext>
            </a:extLst>
          </p:cNvPr>
          <p:cNvSpPr txBox="1"/>
          <p:nvPr/>
        </p:nvSpPr>
        <p:spPr>
          <a:xfrm>
            <a:off x="506136" y="5512000"/>
            <a:ext cx="2297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NAT</a:t>
            </a:r>
            <a:r>
              <a:rPr lang="ko-KR" altLang="en-US" sz="1000" dirty="0"/>
              <a:t> </a:t>
            </a:r>
            <a:r>
              <a:rPr lang="en-US" altLang="ko-KR" sz="1000" dirty="0"/>
              <a:t>Gateway-az2</a:t>
            </a:r>
            <a:r>
              <a:rPr lang="ko-KR" altLang="en-US" sz="1000" dirty="0"/>
              <a:t> 생성</a:t>
            </a:r>
          </a:p>
          <a:p>
            <a:r>
              <a:rPr lang="ko-KR" altLang="en-US" sz="1000" dirty="0"/>
              <a:t>   이름 </a:t>
            </a:r>
            <a:r>
              <a:rPr lang="en-US" altLang="ko-KR" sz="1000" dirty="0"/>
              <a:t>: Test_Project_Nat_Gateway02</a:t>
            </a:r>
          </a:p>
          <a:p>
            <a:r>
              <a:rPr lang="en-US" altLang="ko-KR" sz="1000" dirty="0"/>
              <a:t>   subnet : Test_Project_az2_Public02</a:t>
            </a:r>
            <a:endParaRPr lang="ko-KR" altLang="en-US" sz="1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88" y="2449645"/>
            <a:ext cx="53721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80417"/>
            <a:ext cx="53911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166055"/>
            <a:ext cx="4664599" cy="148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087820"/>
            <a:ext cx="5262354" cy="1493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225641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408847" y="1908186"/>
            <a:ext cx="155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gateway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C0B6846-8B6A-421F-96A2-EBFCB3CB8263}"/>
              </a:ext>
            </a:extLst>
          </p:cNvPr>
          <p:cNvSpPr txBox="1"/>
          <p:nvPr/>
        </p:nvSpPr>
        <p:spPr>
          <a:xfrm>
            <a:off x="408847" y="2787404"/>
            <a:ext cx="2706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NAT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Gateway + Private Subnet </a:t>
            </a:r>
            <a:r>
              <a:rPr lang="ko-KR" altLang="en-US" sz="1200" b="1" dirty="0"/>
              <a:t>연결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A493D19-1CFF-45AB-BD96-0A586415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7" y="3211367"/>
            <a:ext cx="4206992" cy="2135009"/>
          </a:xfrm>
          <a:prstGeom prst="rect">
            <a:avLst/>
          </a:prstGeom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55" y="1729467"/>
            <a:ext cx="5680504" cy="6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55" y="2374979"/>
            <a:ext cx="4032936" cy="1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55" y="3994873"/>
            <a:ext cx="5676970" cy="6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55" y="4640385"/>
            <a:ext cx="4032936" cy="156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988856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21B63D5-C5DC-4390-9CA9-C7AF27946586}"/>
              </a:ext>
            </a:extLst>
          </p:cNvPr>
          <p:cNvSpPr txBox="1"/>
          <p:nvPr/>
        </p:nvSpPr>
        <p:spPr>
          <a:xfrm>
            <a:off x="5064980" y="191859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Route53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C2C41426-E50D-4B72-AD52-8BF8B233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25" y="2287930"/>
            <a:ext cx="7348756" cy="40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5184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381000" y="196794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Route53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4C1F02-1926-4BBD-8EAF-8F75893AF7E4}"/>
              </a:ext>
            </a:extLst>
          </p:cNvPr>
          <p:cNvSpPr txBox="1"/>
          <p:nvPr/>
        </p:nvSpPr>
        <p:spPr>
          <a:xfrm>
            <a:off x="381000" y="2341288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사전에 사용할 도메인 준비</a:t>
            </a:r>
            <a:endParaRPr lang="en-US" altLang="ko-KR" sz="1200" dirty="0"/>
          </a:p>
          <a:p>
            <a:r>
              <a:rPr lang="ko-KR" altLang="en-US" sz="1200" dirty="0"/>
              <a:t>도메인 </a:t>
            </a:r>
            <a:r>
              <a:rPr lang="en-US" altLang="ko-KR" sz="1200" dirty="0"/>
              <a:t>: test-project.tk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50A5EE7-9EFB-4C9E-AE95-E262411D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48" y="1967940"/>
            <a:ext cx="3318719" cy="32203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456B3C-582D-4A32-9E3E-7B18ED5B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04" y="1967940"/>
            <a:ext cx="3318719" cy="2528590"/>
          </a:xfrm>
          <a:prstGeom prst="rect">
            <a:avLst/>
          </a:prstGeom>
        </p:spPr>
      </p:pic>
      <p:sp>
        <p:nvSpPr>
          <p:cNvPr id="4" name="AutoShape 2" descr="붙이기용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붙이기용.PNG"/>
          <p:cNvSpPr>
            <a:spLocks noChangeAspect="1" noChangeArrowheads="1"/>
          </p:cNvSpPr>
          <p:nvPr/>
        </p:nvSpPr>
        <p:spPr bwMode="auto">
          <a:xfrm>
            <a:off x="228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410292"/>
            <a:ext cx="10058400" cy="99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56665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ALB ( Application Load Balancer ) 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6B1481-DE8F-47EF-8939-06E6CA5122AB}"/>
              </a:ext>
            </a:extLst>
          </p:cNvPr>
          <p:cNvSpPr txBox="1"/>
          <p:nvPr/>
        </p:nvSpPr>
        <p:spPr>
          <a:xfrm>
            <a:off x="497436" y="22689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ALB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4C1F02-1926-4BBD-8EAF-8F75893AF7E4}"/>
              </a:ext>
            </a:extLst>
          </p:cNvPr>
          <p:cNvSpPr txBox="1"/>
          <p:nvPr/>
        </p:nvSpPr>
        <p:spPr>
          <a:xfrm>
            <a:off x="497436" y="2642261"/>
            <a:ext cx="161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애플케이션 </a:t>
            </a:r>
            <a:r>
              <a:rPr lang="ko-KR" altLang="en-US" sz="1200" dirty="0" err="1"/>
              <a:t>로드밸런서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0D3D0D9-A48B-4443-B3BD-A72F7E13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70" y="1671226"/>
            <a:ext cx="8917457" cy="49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2297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ALB ( Application Load Balancer ) 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B6BE389-2FA8-4574-A636-118389A5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0" y="2293325"/>
            <a:ext cx="4961050" cy="326926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3FCE023-A4E9-4FA4-96AE-9D1AC084C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3325"/>
            <a:ext cx="4915326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619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조원 및 역할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537837"/>
            <a:chOff x="2028825" y="5485953"/>
            <a:chExt cx="2038350" cy="537837"/>
          </a:xfrm>
        </p:grpSpPr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494002" y="556212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문광훈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556916"/>
            <a:chOff x="2028825" y="5485953"/>
            <a:chExt cx="2038350" cy="556916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494004" y="558120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서현지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556916"/>
            <a:chOff x="2028825" y="5485953"/>
            <a:chExt cx="2038350" cy="556916"/>
          </a:xfrm>
        </p:grpSpPr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94004" y="558120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최나라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556916"/>
            <a:chOff x="2028825" y="5485953"/>
            <a:chExt cx="2038350" cy="556916"/>
          </a:xfrm>
        </p:grpSpPr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494004" y="558120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김민혁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0E12668-2119-44AD-8121-D4436F082F52}"/>
              </a:ext>
            </a:extLst>
          </p:cNvPr>
          <p:cNvSpPr txBox="1"/>
          <p:nvPr/>
        </p:nvSpPr>
        <p:spPr>
          <a:xfrm>
            <a:off x="923787" y="2397104"/>
            <a:ext cx="2327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일정 조율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아키텍처 설계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Terraform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환경 구축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문제정의서 작성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분석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7CAC15E-D7BC-42E4-9FFF-DE9C62830382}"/>
              </a:ext>
            </a:extLst>
          </p:cNvPr>
          <p:cNvSpPr txBox="1"/>
          <p:nvPr/>
        </p:nvSpPr>
        <p:spPr>
          <a:xfrm>
            <a:off x="3675748" y="2397104"/>
            <a:ext cx="2176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Autoscaling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Balancer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아키텍처 설계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문서 작성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문제정의서 작성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3F3D307-332F-446D-8E08-77E67278878D}"/>
              </a:ext>
            </a:extLst>
          </p:cNvPr>
          <p:cNvSpPr txBox="1"/>
          <p:nvPr/>
        </p:nvSpPr>
        <p:spPr>
          <a:xfrm>
            <a:off x="8940801" y="2394163"/>
            <a:ext cx="2327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DB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구축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문제정의서 작성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요구사항 분석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테스트 진행 및 검토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C69A2C2-6309-439E-B554-3BCDFC04DA38}"/>
              </a:ext>
            </a:extLst>
          </p:cNvPr>
          <p:cNvSpPr txBox="1"/>
          <p:nvPr/>
        </p:nvSpPr>
        <p:spPr>
          <a:xfrm>
            <a:off x="6340151" y="2394163"/>
            <a:ext cx="217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Route53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구축 및 도메인 설정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 및 구축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 storage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구축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문제정의서 작성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분석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ALB ( Application Load Balancer ) 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65F4DAA-285A-4FEA-AD7E-BD27F75D8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0" y="2270659"/>
            <a:ext cx="5654530" cy="23166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9657D30-7006-4C91-967C-066617E6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0" y="2051911"/>
            <a:ext cx="9777307" cy="39398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D4C3094-46BE-413F-B550-166351FB8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0" y="2051911"/>
            <a:ext cx="9495343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28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보안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38713" y="202563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C0B9A2B-447E-4568-823D-2A95B8D893D7}"/>
              </a:ext>
            </a:extLst>
          </p:cNvPr>
          <p:cNvSpPr txBox="1"/>
          <p:nvPr/>
        </p:nvSpPr>
        <p:spPr>
          <a:xfrm>
            <a:off x="438713" y="4970168"/>
            <a:ext cx="102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 pair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17C0B1E-4A72-40A2-8CCB-CD6BE009B8D5}"/>
              </a:ext>
            </a:extLst>
          </p:cNvPr>
          <p:cNvSpPr txBox="1"/>
          <p:nvPr/>
        </p:nvSpPr>
        <p:spPr>
          <a:xfrm>
            <a:off x="465322" y="5356372"/>
            <a:ext cx="215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EC2</a:t>
            </a:r>
            <a:r>
              <a:rPr lang="ko-KR" altLang="en-US" sz="1200" dirty="0"/>
              <a:t>용 </a:t>
            </a:r>
            <a:r>
              <a:rPr lang="en-US" altLang="ko-KR" sz="1200" dirty="0"/>
              <a:t>SSH </a:t>
            </a:r>
            <a:r>
              <a:rPr lang="ko-KR" altLang="en-US" sz="1200" dirty="0"/>
              <a:t>키 페어 정의</a:t>
            </a:r>
            <a:endParaRPr lang="en-US" altLang="ko-KR" sz="1200" dirty="0"/>
          </a:p>
          <a:p>
            <a:r>
              <a:rPr lang="en-US" altLang="ko-KR" sz="1200" dirty="0" err="1"/>
              <a:t>Key_name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Test_Project_Key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B2AD102-EF22-48BC-9ACD-A7782056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70168"/>
            <a:ext cx="4140234" cy="951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13DA342-DA41-473B-AB10-0ED1B4C3D68A}"/>
              </a:ext>
            </a:extLst>
          </p:cNvPr>
          <p:cNvSpPr txBox="1"/>
          <p:nvPr/>
        </p:nvSpPr>
        <p:spPr>
          <a:xfrm>
            <a:off x="438713" y="2411836"/>
            <a:ext cx="7131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AmazonRDSFullAccess</a:t>
            </a:r>
            <a:r>
              <a:rPr lang="en-US" altLang="ko-KR" sz="1200" dirty="0"/>
              <a:t>, AmazonEC2FullAccess, AmazonS3FullAccess, </a:t>
            </a:r>
            <a:r>
              <a:rPr lang="en-US" altLang="ko-KR" sz="1200" dirty="0" err="1"/>
              <a:t>CloudWatchFullAccess</a:t>
            </a:r>
            <a:r>
              <a:rPr lang="en-US" altLang="ko-KR" sz="1200" dirty="0"/>
              <a:t> </a:t>
            </a:r>
            <a:r>
              <a:rPr lang="ko-KR" altLang="en-US" sz="1200" dirty="0"/>
              <a:t>권한 부여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886F83C-510A-491A-A587-4973B2B0B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3" y="2817747"/>
            <a:ext cx="4562041" cy="171761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56407DA-2040-4630-B629-ABA8A66C7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13" y="2793761"/>
            <a:ext cx="4140234" cy="17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2892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보안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F8A101A-1994-446D-8D52-01D2FA16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52" y="2256769"/>
            <a:ext cx="7019925" cy="3971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601907-C8DF-4687-98D4-310BB23473E3}"/>
              </a:ext>
            </a:extLst>
          </p:cNvPr>
          <p:cNvSpPr txBox="1"/>
          <p:nvPr/>
        </p:nvSpPr>
        <p:spPr>
          <a:xfrm>
            <a:off x="4767174" y="1791479"/>
            <a:ext cx="186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Security Group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6609035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보안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Group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2DF207-8905-43C6-99E7-CFEAB2CD1D47}"/>
              </a:ext>
            </a:extLst>
          </p:cNvPr>
          <p:cNvSpPr txBox="1"/>
          <p:nvPr/>
        </p:nvSpPr>
        <p:spPr>
          <a:xfrm>
            <a:off x="497436" y="22169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Bastion SG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E7683C3-E3BF-4643-A4B6-13199F68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6" y="2580401"/>
            <a:ext cx="3331462" cy="28132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158EAC-82B4-4057-848A-CDFC8B10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44" y="2580401"/>
            <a:ext cx="7467120" cy="35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4212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보안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Group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2DF207-8905-43C6-99E7-CFEAB2CD1D47}"/>
              </a:ext>
            </a:extLst>
          </p:cNvPr>
          <p:cNvSpPr txBox="1"/>
          <p:nvPr/>
        </p:nvSpPr>
        <p:spPr>
          <a:xfrm>
            <a:off x="497436" y="2216982"/>
            <a:ext cx="1166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WebServer</a:t>
            </a:r>
            <a:r>
              <a:rPr lang="en-US" altLang="ko-KR" sz="1200" dirty="0"/>
              <a:t> SG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AEB80C9-5BD9-4549-A635-A6773773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6" y="2670828"/>
            <a:ext cx="3072934" cy="3946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08C5C7A-5246-47B9-8F38-B26C6282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391" y="2670828"/>
            <a:ext cx="7889597" cy="31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1570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보안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Group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2DF207-8905-43C6-99E7-CFEAB2CD1D47}"/>
              </a:ext>
            </a:extLst>
          </p:cNvPr>
          <p:cNvSpPr txBox="1"/>
          <p:nvPr/>
        </p:nvSpPr>
        <p:spPr>
          <a:xfrm>
            <a:off x="497436" y="2216982"/>
            <a:ext cx="1612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ApplicationServer</a:t>
            </a:r>
            <a:r>
              <a:rPr lang="en-US" altLang="ko-KR" sz="1200" dirty="0"/>
              <a:t> SG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57918C-48B0-43B5-B742-E83E8508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6" y="2694285"/>
            <a:ext cx="3573810" cy="27258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5333C0-D978-44D3-80DF-2F46C7CE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53" y="2694285"/>
            <a:ext cx="7562498" cy="27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1484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보안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 Group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3E7165A-C15C-4B82-AFEC-B7743ACAA889}"/>
              </a:ext>
            </a:extLst>
          </p:cNvPr>
          <p:cNvSpPr txBox="1"/>
          <p:nvPr/>
        </p:nvSpPr>
        <p:spPr>
          <a:xfrm>
            <a:off x="1631103" y="2314176"/>
            <a:ext cx="1050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Database SG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8CB9AC-FF37-4FB3-B276-C827505E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"/>
          <a:stretch/>
        </p:blipFill>
        <p:spPr>
          <a:xfrm>
            <a:off x="6748338" y="2634364"/>
            <a:ext cx="3821790" cy="3782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A84642E-CB8C-49F2-90F0-75CE19F6B288}"/>
              </a:ext>
            </a:extLst>
          </p:cNvPr>
          <p:cNvSpPr txBox="1"/>
          <p:nvPr/>
        </p:nvSpPr>
        <p:spPr>
          <a:xfrm>
            <a:off x="6748338" y="2214056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ALB SG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FE67BA5-EE2B-4303-9A49-667C7CE1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03" y="2634364"/>
            <a:ext cx="3620405" cy="33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09408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서버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D781C15-3F4D-45DF-898F-4D54095792E0}"/>
              </a:ext>
            </a:extLst>
          </p:cNvPr>
          <p:cNvSpPr txBox="1"/>
          <p:nvPr/>
        </p:nvSpPr>
        <p:spPr>
          <a:xfrm>
            <a:off x="497435" y="2342817"/>
            <a:ext cx="2170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Bastion</a:t>
            </a:r>
          </a:p>
          <a:p>
            <a:r>
              <a:rPr lang="en-US" altLang="ko-KR" sz="1000" dirty="0"/>
              <a:t>- Private Subnet</a:t>
            </a:r>
            <a:r>
              <a:rPr lang="ko-KR" altLang="en-US" sz="1000" dirty="0"/>
              <a:t>의 호스트 관리 전용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D0F17D3-D172-4595-A1E8-5084CB5C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5" y="3044472"/>
            <a:ext cx="4099732" cy="2611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578217-B0E9-48AB-8DA5-F5B7A892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89" y="3012572"/>
            <a:ext cx="6823881" cy="26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14118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서버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DA11C0-E873-4C62-9720-C85B56B6E21F}"/>
              </a:ext>
            </a:extLst>
          </p:cNvPr>
          <p:cNvSpPr txBox="1"/>
          <p:nvPr/>
        </p:nvSpPr>
        <p:spPr>
          <a:xfrm>
            <a:off x="466978" y="2308201"/>
            <a:ext cx="22365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WebServer</a:t>
            </a:r>
            <a:endParaRPr lang="en-US" altLang="ko-KR" sz="1200" dirty="0"/>
          </a:p>
          <a:p>
            <a:r>
              <a:rPr lang="en-US" altLang="ko-KR" sz="1000" dirty="0"/>
              <a:t>- </a:t>
            </a:r>
            <a:r>
              <a:rPr lang="ko-KR" altLang="en-US" sz="1000" dirty="0"/>
              <a:t>사용자가 접근하는 프레젠테이션 계층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CE98A72-72A1-4100-89DA-17BF38F6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8" y="3009856"/>
            <a:ext cx="3693952" cy="32681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5EF9A13-15D1-4C88-9AC8-B35F466B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20" y="3009856"/>
            <a:ext cx="7467503" cy="25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0594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서버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66978" y="184472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466978" y="2363258"/>
            <a:ext cx="190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AppServer</a:t>
            </a:r>
            <a:r>
              <a:rPr lang="en-US" altLang="ko-KR" sz="1200" dirty="0"/>
              <a:t> – az1</a:t>
            </a:r>
          </a:p>
          <a:p>
            <a:r>
              <a:rPr lang="en-US" altLang="ko-KR" sz="1000" dirty="0"/>
              <a:t>- Web Application Server </a:t>
            </a:r>
            <a:r>
              <a:rPr lang="ko-KR" altLang="en-US" sz="1000" dirty="0"/>
              <a:t>역할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651449E-D7B4-4EE4-BDA0-C113CB203245}"/>
              </a:ext>
            </a:extLst>
          </p:cNvPr>
          <p:cNvSpPr txBox="1"/>
          <p:nvPr/>
        </p:nvSpPr>
        <p:spPr>
          <a:xfrm>
            <a:off x="6358755" y="23786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AppServer</a:t>
            </a:r>
            <a:r>
              <a:rPr lang="en-US" altLang="ko-KR" sz="1200" dirty="0"/>
              <a:t> – az2</a:t>
            </a:r>
          </a:p>
          <a:p>
            <a:r>
              <a:rPr lang="en-US" altLang="ko-KR" sz="1000" dirty="0"/>
              <a:t>- Web Application Server </a:t>
            </a:r>
            <a:r>
              <a:rPr lang="ko-KR" altLang="en-US" sz="1000" dirty="0"/>
              <a:t>역할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1496E50-9FC7-4585-B005-DA1B4615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2" y="3147050"/>
            <a:ext cx="4268760" cy="2515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9F4E59-37B5-499F-BA9C-8BD76687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55" y="3147050"/>
            <a:ext cx="4201088" cy="25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068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5038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Auto Scaling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="" xmlns:a16="http://schemas.microsoft.com/office/drawing/2014/main" id="{5B9CE193-8FE7-4D9A-B205-ACEF9993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69" y="2160811"/>
            <a:ext cx="2826461" cy="43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1528C78-35F3-4416-A92E-B70A6BB00C50}"/>
              </a:ext>
            </a:extLst>
          </p:cNvPr>
          <p:cNvSpPr txBox="1"/>
          <p:nvPr/>
        </p:nvSpPr>
        <p:spPr>
          <a:xfrm>
            <a:off x="5299949" y="1791479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Auto Scaling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3446047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Auto Scaling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9117BBB-3C91-453D-BBD1-241B76AD3E2F}"/>
              </a:ext>
            </a:extLst>
          </p:cNvPr>
          <p:cNvSpPr txBox="1"/>
          <p:nvPr/>
        </p:nvSpPr>
        <p:spPr>
          <a:xfrm>
            <a:off x="305897" y="2695240"/>
            <a:ext cx="3775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Auto Scaling </a:t>
            </a:r>
            <a:r>
              <a:rPr lang="ko-KR" altLang="en-US" sz="1200" dirty="0"/>
              <a:t>템플릿을 위해서 기존 </a:t>
            </a:r>
            <a:r>
              <a:rPr lang="en-US" altLang="ko-KR" sz="1200" dirty="0"/>
              <a:t>Instance</a:t>
            </a:r>
            <a:r>
              <a:rPr lang="ko-KR" altLang="en-US" sz="1200" dirty="0"/>
              <a:t>로 </a:t>
            </a:r>
            <a:r>
              <a:rPr lang="en-US" altLang="ko-KR" sz="1200" dirty="0"/>
              <a:t>AMI </a:t>
            </a:r>
            <a:r>
              <a:rPr lang="ko-KR" altLang="en-US" sz="1200" dirty="0"/>
              <a:t>생성</a:t>
            </a:r>
          </a:p>
        </p:txBody>
      </p:sp>
      <p:pic>
        <p:nvPicPr>
          <p:cNvPr id="10" name="그림 9" descr="텍스트, 실내, 스크린샷이(가) 표시된 사진&#10;&#10;자동 생성된 설명">
            <a:extLst>
              <a:ext uri="{FF2B5EF4-FFF2-40B4-BE49-F238E27FC236}">
                <a16:creationId xmlns="" xmlns:a16="http://schemas.microsoft.com/office/drawing/2014/main" id="{71559FA6-1C18-4423-929E-1C3BA0212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04" y="3187553"/>
            <a:ext cx="5395428" cy="18899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A535DD9-9BF7-4C8E-BBB7-B78D446E00B5}"/>
              </a:ext>
            </a:extLst>
          </p:cNvPr>
          <p:cNvSpPr/>
          <p:nvPr/>
        </p:nvSpPr>
        <p:spPr>
          <a:xfrm>
            <a:off x="7991856" y="3852672"/>
            <a:ext cx="3090672" cy="231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AE03BB3-194E-45D0-851A-BE3E45380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7" y="3187553"/>
            <a:ext cx="5669771" cy="2126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399DE4A-02E2-4D78-B1BA-C9D2CE8492CB}"/>
              </a:ext>
            </a:extLst>
          </p:cNvPr>
          <p:cNvSpPr txBox="1"/>
          <p:nvPr/>
        </p:nvSpPr>
        <p:spPr>
          <a:xfrm>
            <a:off x="6552304" y="2695240"/>
            <a:ext cx="2127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생성된 </a:t>
            </a:r>
            <a:r>
              <a:rPr lang="en-US" altLang="ko-KR" sz="1200" dirty="0"/>
              <a:t>AMI</a:t>
            </a:r>
            <a:r>
              <a:rPr lang="ko-KR" altLang="en-US" sz="1200" dirty="0"/>
              <a:t>로 시작 템플릿 생성</a:t>
            </a:r>
          </a:p>
        </p:txBody>
      </p:sp>
    </p:spTree>
    <p:extLst>
      <p:ext uri="{BB962C8B-B14F-4D97-AF65-F5344CB8AC3E}">
        <p14:creationId xmlns:p14="http://schemas.microsoft.com/office/powerpoint/2010/main" val="48757422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Auto Scaling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27403BD9-450B-452B-AC03-6D5FDA16A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0" y="2188722"/>
            <a:ext cx="4736322" cy="43326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C911681-CD4D-45E4-9C85-B2A732D0F3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35" y="2188723"/>
            <a:ext cx="6749586" cy="3729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0EF125-23D5-48BB-9671-DE14EA677EE6}"/>
              </a:ext>
            </a:extLst>
          </p:cNvPr>
          <p:cNvSpPr txBox="1"/>
          <p:nvPr/>
        </p:nvSpPr>
        <p:spPr>
          <a:xfrm>
            <a:off x="181357" y="1776692"/>
            <a:ext cx="562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가용영역 </a:t>
            </a:r>
            <a:r>
              <a:rPr lang="en-US" altLang="ko-KR" sz="1200" dirty="0"/>
              <a:t>ap-northeast-2a</a:t>
            </a:r>
            <a:r>
              <a:rPr lang="ko-KR" altLang="en-US" sz="1200" dirty="0"/>
              <a:t>와 </a:t>
            </a:r>
            <a:r>
              <a:rPr lang="en-US" altLang="ko-KR" sz="1200" dirty="0"/>
              <a:t>ap-northeast-2c </a:t>
            </a:r>
            <a:r>
              <a:rPr lang="ko-KR" altLang="en-US" sz="1200" dirty="0"/>
              <a:t>간의 </a:t>
            </a:r>
            <a:r>
              <a:rPr lang="en-US" altLang="ko-KR" sz="1200" dirty="0"/>
              <a:t>Web instance</a:t>
            </a:r>
            <a:r>
              <a:rPr lang="ko-KR" altLang="en-US" sz="1200" dirty="0"/>
              <a:t>를 균일하게 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2FEDD1D-3B69-43BB-BB2E-AED6C34E9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35" y="1641662"/>
            <a:ext cx="5022015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47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스토리지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507679" y="202285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S3 bucket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1743915" y="2069047"/>
            <a:ext cx="3676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이름 </a:t>
            </a:r>
            <a:r>
              <a:rPr lang="en-US" altLang="ko-KR" sz="1200" dirty="0"/>
              <a:t>: test-project.tf 	Region : ap-northeast-2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7328C51-D0C6-4876-8404-F6EE99E1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657" y="2110489"/>
            <a:ext cx="4256907" cy="40638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111FD89-5963-4EDC-B656-96D6CEE8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4" y="2471680"/>
            <a:ext cx="6716640" cy="1768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1B4EB7A-345B-439D-8797-726774EA6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4" y="4600809"/>
            <a:ext cx="6716640" cy="1573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5A70D8E-C1F2-4C20-ACE6-B0B45BF9F44F}"/>
              </a:ext>
            </a:extLst>
          </p:cNvPr>
          <p:cNvSpPr txBox="1"/>
          <p:nvPr/>
        </p:nvSpPr>
        <p:spPr>
          <a:xfrm>
            <a:off x="602904" y="4282058"/>
            <a:ext cx="4217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버전관리 활성화 </a:t>
            </a:r>
            <a:r>
              <a:rPr lang="en-US" altLang="ko-KR" sz="1200" dirty="0"/>
              <a:t>– </a:t>
            </a:r>
            <a:r>
              <a:rPr lang="ko-KR" altLang="en-US" sz="1200" dirty="0"/>
              <a:t>객체의 여러 버전을 동일한 버킷에서 관리 가능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55361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스토리지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588361" y="21681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S3 bucket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A39FB70-ED08-4FC4-A947-BA83653C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231" y="3010145"/>
            <a:ext cx="4884123" cy="2119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16A4DE3-13DD-4C8B-BC58-FC28815CEF1C}"/>
              </a:ext>
            </a:extLst>
          </p:cNvPr>
          <p:cNvSpPr txBox="1"/>
          <p:nvPr/>
        </p:nvSpPr>
        <p:spPr>
          <a:xfrm>
            <a:off x="588361" y="2564307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정적 웹 사이트 호스팅 활성화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E30C8A8-253D-4676-9AB0-46BEEA12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1" y="3010146"/>
            <a:ext cx="5044243" cy="21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1487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DB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구축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="" xmlns:a16="http://schemas.microsoft.com/office/drawing/2014/main" id="{2B8599F4-FB93-4E82-8F9B-D1D789C3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26" y="2269340"/>
            <a:ext cx="7357155" cy="41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18C11C0-D08E-4415-AA8B-97E163FE1C10}"/>
              </a:ext>
            </a:extLst>
          </p:cNvPr>
          <p:cNvSpPr txBox="1"/>
          <p:nvPr/>
        </p:nvSpPr>
        <p:spPr>
          <a:xfrm>
            <a:off x="5015286" y="179776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Database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5760855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DB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80658" y="249737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Amazon RDS for MySQL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480658" y="2866706"/>
            <a:ext cx="162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 : test-project-</a:t>
            </a:r>
            <a:r>
              <a:rPr lang="en-US" altLang="ko-KR" sz="1200" dirty="0" err="1"/>
              <a:t>db</a:t>
            </a:r>
            <a:endParaRPr lang="en-US" altLang="ko-KR" sz="1200" dirty="0"/>
          </a:p>
          <a:p>
            <a:r>
              <a:rPr lang="ko-KR" altLang="en-US" sz="1200" dirty="0"/>
              <a:t>엔진 </a:t>
            </a:r>
            <a:r>
              <a:rPr lang="en-US" altLang="ko-KR" sz="1200" dirty="0"/>
              <a:t>: MySQL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75D8D25-D94A-4A91-8CEF-B1E21B3E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2497374"/>
            <a:ext cx="5172980" cy="2888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0C28894-C9C2-48A3-8B44-F6C81CE5BFD6}"/>
              </a:ext>
            </a:extLst>
          </p:cNvPr>
          <p:cNvSpPr txBox="1"/>
          <p:nvPr/>
        </p:nvSpPr>
        <p:spPr>
          <a:xfrm>
            <a:off x="480659" y="3504301"/>
            <a:ext cx="423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DB 1</a:t>
            </a:r>
            <a:r>
              <a:rPr lang="ko-KR" altLang="en-US" sz="1200" dirty="0"/>
              <a:t>개 운영</a:t>
            </a:r>
            <a:endParaRPr lang="en-US" altLang="ko-KR" sz="1200" dirty="0"/>
          </a:p>
          <a:p>
            <a:r>
              <a:rPr lang="ko-KR" altLang="en-US" sz="1200" dirty="0"/>
              <a:t>문제가 생기면 다른 가용영역에 </a:t>
            </a:r>
            <a:r>
              <a:rPr lang="en-US" altLang="ko-KR" sz="1200" dirty="0"/>
              <a:t>standby DB </a:t>
            </a:r>
            <a:r>
              <a:rPr lang="ko-KR" altLang="en-US" sz="1200" dirty="0"/>
              <a:t>생성되면서 서비스가 문제없이 계속 지속되도록 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22302882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백업 플랜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93846" y="1997649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493846" y="2366981"/>
            <a:ext cx="141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AWS Console </a:t>
            </a:r>
            <a:r>
              <a:rPr lang="ko-KR" altLang="en-US" sz="1200" dirty="0"/>
              <a:t>사용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730EE943-633A-4325-8B7B-676787F0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" y="3180983"/>
            <a:ext cx="4082451" cy="14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0A044E-2B59-4F89-98E7-9CBCBFC7AB91}"/>
              </a:ext>
            </a:extLst>
          </p:cNvPr>
          <p:cNvSpPr txBox="1"/>
          <p:nvPr/>
        </p:nvSpPr>
        <p:spPr>
          <a:xfrm>
            <a:off x="493846" y="2773982"/>
            <a:ext cx="1855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AWS Backup plan </a:t>
            </a:r>
            <a:r>
              <a:rPr lang="ko-KR" altLang="en-US" sz="1200" dirty="0"/>
              <a:t>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2487A7F-F6DC-4504-AFD0-CC0E059E0796}"/>
              </a:ext>
            </a:extLst>
          </p:cNvPr>
          <p:cNvSpPr txBox="1"/>
          <p:nvPr/>
        </p:nvSpPr>
        <p:spPr>
          <a:xfrm>
            <a:off x="6628106" y="2706870"/>
            <a:ext cx="240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Backup plan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이름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Test_Project_BackUpPlan</a:t>
            </a:r>
            <a:endParaRPr lang="en-US" altLang="ko-KR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EF8F9F83-6179-43E2-8367-0A691759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06" y="3185313"/>
            <a:ext cx="3742604" cy="32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6393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백업 플랜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93846" y="1997649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493846" y="2366981"/>
            <a:ext cx="141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AWS Console </a:t>
            </a:r>
            <a:r>
              <a:rPr lang="ko-KR" altLang="en-US" sz="1200" dirty="0"/>
              <a:t>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0A044E-2B59-4F89-98E7-9CBCBFC7AB91}"/>
              </a:ext>
            </a:extLst>
          </p:cNvPr>
          <p:cNvSpPr txBox="1"/>
          <p:nvPr/>
        </p:nvSpPr>
        <p:spPr>
          <a:xfrm>
            <a:off x="493846" y="2773982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요구사항을 적용하여 </a:t>
            </a:r>
            <a:r>
              <a:rPr lang="en-US" altLang="ko-KR" sz="1200" dirty="0"/>
              <a:t>12</a:t>
            </a:r>
            <a:r>
              <a:rPr lang="ko-KR" altLang="en-US" sz="1200" dirty="0"/>
              <a:t>시간마다 백업주기 설정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3AAAAC42-2DAA-4200-A263-9F469D7D2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" y="3180983"/>
            <a:ext cx="4052698" cy="31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43DE21A-321F-4A07-84B4-5839A06BA7F9}"/>
              </a:ext>
            </a:extLst>
          </p:cNvPr>
          <p:cNvSpPr txBox="1"/>
          <p:nvPr/>
        </p:nvSpPr>
        <p:spPr>
          <a:xfrm>
            <a:off x="6628106" y="270687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백업 </a:t>
            </a:r>
            <a:r>
              <a:rPr lang="ko-KR" altLang="en-US" sz="1200" dirty="0" err="1"/>
              <a:t>리전</a:t>
            </a:r>
            <a:r>
              <a:rPr lang="ko-KR" altLang="en-US" sz="1200" dirty="0"/>
              <a:t> 설정</a:t>
            </a:r>
            <a:r>
              <a:rPr lang="en-US" altLang="ko-KR" sz="1200" dirty="0"/>
              <a:t>(</a:t>
            </a:r>
            <a:r>
              <a:rPr lang="ko-KR" altLang="en-US" sz="1200" dirty="0"/>
              <a:t>버지니아 </a:t>
            </a:r>
            <a:r>
              <a:rPr lang="ko-KR" altLang="en-US" sz="1200" dirty="0" err="1"/>
              <a:t>리전</a:t>
            </a:r>
            <a:r>
              <a:rPr lang="en-US" altLang="ko-KR" sz="1200" dirty="0"/>
              <a:t>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="" xmlns:a16="http://schemas.microsoft.com/office/drawing/2014/main" id="{5E2EB5EF-C235-4BFE-BB4C-B18EB7A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55" y="3193471"/>
            <a:ext cx="4709116" cy="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92164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백업 플랜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93846" y="1997649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493846" y="2366981"/>
            <a:ext cx="141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AWS Console </a:t>
            </a:r>
            <a:r>
              <a:rPr lang="ko-KR" altLang="en-US" sz="1200" dirty="0"/>
              <a:t>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0A044E-2B59-4F89-98E7-9CBCBFC7AB91}"/>
              </a:ext>
            </a:extLst>
          </p:cNvPr>
          <p:cNvSpPr txBox="1"/>
          <p:nvPr/>
        </p:nvSpPr>
        <p:spPr>
          <a:xfrm>
            <a:off x="493846" y="2773982"/>
            <a:ext cx="2629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5. </a:t>
            </a:r>
            <a:r>
              <a:rPr lang="ko-KR" altLang="en-US" sz="1200" dirty="0"/>
              <a:t>생성한 백업 규칙의 적용 리소스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43DE21A-321F-4A07-84B4-5839A06BA7F9}"/>
              </a:ext>
            </a:extLst>
          </p:cNvPr>
          <p:cNvSpPr txBox="1"/>
          <p:nvPr/>
        </p:nvSpPr>
        <p:spPr>
          <a:xfrm>
            <a:off x="6628106" y="2706870"/>
            <a:ext cx="500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6. AWS Backup</a:t>
            </a:r>
            <a:r>
              <a:rPr lang="ko-KR" altLang="en-US" sz="1200" dirty="0"/>
              <a:t>이 사용자를 대신해 자동으로 복구 시점을 생성하고 관리할 때 사용할 </a:t>
            </a:r>
            <a:r>
              <a:rPr lang="en-US" altLang="ko-KR" sz="1200" dirty="0"/>
              <a:t>IAM </a:t>
            </a:r>
            <a:r>
              <a:rPr lang="ko-KR" altLang="en-US" sz="1200" dirty="0"/>
              <a:t>역할을 선택</a:t>
            </a:r>
            <a:endParaRPr lang="en-US" altLang="ko-KR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86E542C4-CD21-4C74-A4CD-D6AB7D99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4" y="3360490"/>
            <a:ext cx="5003430" cy="24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0CE377A0-F96C-4A06-9BF5-40CE893D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28" y="3360490"/>
            <a:ext cx="4875997" cy="25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954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796C1AD-01AA-4CB6-9DC0-EC27C6B2D966}"/>
              </a:ext>
            </a:extLst>
          </p:cNvPr>
          <p:cNvSpPr txBox="1"/>
          <p:nvPr/>
        </p:nvSpPr>
        <p:spPr>
          <a:xfrm>
            <a:off x="240079" y="1295412"/>
            <a:ext cx="585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프로젝트 개요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F08999EF-1FA9-4642-892D-FB543B05110C}"/>
              </a:ext>
            </a:extLst>
          </p:cNvPr>
          <p:cNvSpPr/>
          <p:nvPr/>
        </p:nvSpPr>
        <p:spPr>
          <a:xfrm>
            <a:off x="5664436" y="354419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8C9A8DEC-02CD-49D0-A85F-5B6B0B275DF4}"/>
              </a:ext>
            </a:extLst>
          </p:cNvPr>
          <p:cNvSpPr/>
          <p:nvPr/>
        </p:nvSpPr>
        <p:spPr>
          <a:xfrm>
            <a:off x="3512266" y="3545130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02A29D77-FF3A-4644-AE98-EC7BB4DA439D}"/>
              </a:ext>
            </a:extLst>
          </p:cNvPr>
          <p:cNvSpPr/>
          <p:nvPr/>
        </p:nvSpPr>
        <p:spPr>
          <a:xfrm>
            <a:off x="4588351" y="1695522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BEB7A33-DAD1-4BF4-AD87-FDD9332F5B42}"/>
              </a:ext>
            </a:extLst>
          </p:cNvPr>
          <p:cNvSpPr txBox="1"/>
          <p:nvPr/>
        </p:nvSpPr>
        <p:spPr>
          <a:xfrm>
            <a:off x="4109364" y="4798572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요구사항 분석</a:t>
            </a:r>
            <a:endParaRPr lang="ko-KR" altLang="en-US" sz="2000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322E0FD-377E-4C72-9F51-6332A58FC957}"/>
              </a:ext>
            </a:extLst>
          </p:cNvPr>
          <p:cNvSpPr txBox="1"/>
          <p:nvPr/>
        </p:nvSpPr>
        <p:spPr>
          <a:xfrm>
            <a:off x="6031873" y="4644684"/>
            <a:ext cx="2003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요구 사항에 </a:t>
            </a:r>
            <a:endParaRPr lang="en-US" altLang="ko-KR" sz="2000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따른 설계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1F6D28B-D8BE-45A7-940D-BE56BC4BBF7C}"/>
              </a:ext>
            </a:extLst>
          </p:cNvPr>
          <p:cNvSpPr txBox="1"/>
          <p:nvPr/>
        </p:nvSpPr>
        <p:spPr>
          <a:xfrm>
            <a:off x="5011969" y="2979297"/>
            <a:ext cx="190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문제 상황 정의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D2A8449-4D7B-4B88-A841-C96886AC99A9}"/>
              </a:ext>
            </a:extLst>
          </p:cNvPr>
          <p:cNvSpPr txBox="1"/>
          <p:nvPr/>
        </p:nvSpPr>
        <p:spPr>
          <a:xfrm>
            <a:off x="6629883" y="1961319"/>
            <a:ext cx="3036641" cy="369332"/>
          </a:xfrm>
          <a:prstGeom prst="rect">
            <a:avLst/>
          </a:prstGeom>
          <a:solidFill>
            <a:srgbClr val="196395"/>
          </a:solidFill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특정 고객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특정 상황을 가정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D629FB2-40F9-44C4-9222-552D58364009}"/>
              </a:ext>
            </a:extLst>
          </p:cNvPr>
          <p:cNvSpPr txBox="1"/>
          <p:nvPr/>
        </p:nvSpPr>
        <p:spPr>
          <a:xfrm>
            <a:off x="996547" y="5198682"/>
            <a:ext cx="3036641" cy="646331"/>
          </a:xfrm>
          <a:prstGeom prst="rect">
            <a:avLst/>
          </a:prstGeom>
          <a:solidFill>
            <a:srgbClr val="197E9F"/>
          </a:solidFill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2 .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해당 문제 상황에서 요구 사항을 분석 도출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48B4522-CCCB-41D2-B50C-A88F60CF453C}"/>
              </a:ext>
            </a:extLst>
          </p:cNvPr>
          <p:cNvSpPr txBox="1"/>
          <p:nvPr/>
        </p:nvSpPr>
        <p:spPr>
          <a:xfrm>
            <a:off x="7960408" y="5209581"/>
            <a:ext cx="3036641" cy="646331"/>
          </a:xfrm>
          <a:prstGeom prst="rect">
            <a:avLst/>
          </a:prstGeom>
          <a:solidFill>
            <a:srgbClr val="5495A7"/>
          </a:solidFill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3 .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고객 요구 사항을 반영한 설계</a:t>
            </a:r>
          </a:p>
        </p:txBody>
      </p:sp>
    </p:spTree>
    <p:extLst>
      <p:ext uri="{BB962C8B-B14F-4D97-AF65-F5344CB8AC3E}">
        <p14:creationId xmlns:p14="http://schemas.microsoft.com/office/powerpoint/2010/main" val="419698997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921439-866E-407E-AB3A-41FFCF64D7B4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백업 플랜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7ED823-C1C2-4355-BF51-222DCA933414}"/>
              </a:ext>
            </a:extLst>
          </p:cNvPr>
          <p:cNvSpPr txBox="1"/>
          <p:nvPr/>
        </p:nvSpPr>
        <p:spPr>
          <a:xfrm>
            <a:off x="493846" y="1997649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19CCFDA-2215-4B55-AB17-242486AA13BD}"/>
              </a:ext>
            </a:extLst>
          </p:cNvPr>
          <p:cNvSpPr txBox="1"/>
          <p:nvPr/>
        </p:nvSpPr>
        <p:spPr>
          <a:xfrm>
            <a:off x="493846" y="2366981"/>
            <a:ext cx="141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AWS Console </a:t>
            </a:r>
            <a:r>
              <a:rPr lang="ko-KR" altLang="en-US" sz="1200" dirty="0"/>
              <a:t>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0A044E-2B59-4F89-98E7-9CBCBFC7AB91}"/>
              </a:ext>
            </a:extLst>
          </p:cNvPr>
          <p:cNvSpPr txBox="1"/>
          <p:nvPr/>
        </p:nvSpPr>
        <p:spPr>
          <a:xfrm>
            <a:off x="493846" y="2773982"/>
            <a:ext cx="3480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7. </a:t>
            </a:r>
            <a:r>
              <a:rPr lang="ko-KR" altLang="en-US" sz="1200" dirty="0"/>
              <a:t>백업규칙을 적용할 </a:t>
            </a:r>
            <a:r>
              <a:rPr lang="en-US" altLang="ko-KR" sz="1200" dirty="0"/>
              <a:t>resource </a:t>
            </a:r>
            <a:r>
              <a:rPr lang="ko-KR" altLang="en-US" sz="1200" dirty="0"/>
              <a:t>선택 </a:t>
            </a:r>
            <a:r>
              <a:rPr lang="en-US" altLang="ko-KR" sz="1200" dirty="0"/>
              <a:t>:, EC2, RDS, S3</a:t>
            </a: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273C4D3-F27E-4194-86B1-F77706795A2F}"/>
              </a:ext>
            </a:extLst>
          </p:cNvPr>
          <p:cNvGrpSpPr/>
          <p:nvPr/>
        </p:nvGrpSpPr>
        <p:grpSpPr>
          <a:xfrm>
            <a:off x="6290258" y="3243088"/>
            <a:ext cx="4852383" cy="2907423"/>
            <a:chOff x="6290258" y="3243088"/>
            <a:chExt cx="4852383" cy="2907423"/>
          </a:xfrm>
        </p:grpSpPr>
        <p:pic>
          <p:nvPicPr>
            <p:cNvPr id="4100" name="Picture 4">
              <a:extLst>
                <a:ext uri="{FF2B5EF4-FFF2-40B4-BE49-F238E27FC236}">
                  <a16:creationId xmlns="" xmlns:a16="http://schemas.microsoft.com/office/drawing/2014/main" id="{5189815A-D2AF-46DC-BA0D-C688F743D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258" y="3243088"/>
              <a:ext cx="4852383" cy="29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2EE50B9-E730-4D13-BE10-E27E2BFB8553}"/>
                </a:ext>
              </a:extLst>
            </p:cNvPr>
            <p:cNvSpPr txBox="1"/>
            <p:nvPr/>
          </p:nvSpPr>
          <p:spPr>
            <a:xfrm>
              <a:off x="6355557" y="4049053"/>
              <a:ext cx="357187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RDS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BF3FFD7-77D7-4E3C-99EB-DDFE26F6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8" y="3324094"/>
            <a:ext cx="5413712" cy="22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8639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테스트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90428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테스트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CF8F0A-A4F2-4E72-AA1F-55FAC0238A70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단위 테스트</a:t>
            </a:r>
          </a:p>
        </p:txBody>
      </p:sp>
      <p:pic>
        <p:nvPicPr>
          <p:cNvPr id="1030" name="Picture 6" descr="Storage, drive, disk, floppy, save, backup Free Icon - Icon-Icons.com">
            <a:extLst>
              <a:ext uri="{FF2B5EF4-FFF2-40B4-BE49-F238E27FC236}">
                <a16:creationId xmlns="" xmlns:a16="http://schemas.microsoft.com/office/drawing/2014/main" id="{9D82213B-FCF3-4E8F-8AFF-1AC39781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33" y="28247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load - Free computer icons">
            <a:extLst>
              <a:ext uri="{FF2B5EF4-FFF2-40B4-BE49-F238E27FC236}">
                <a16:creationId xmlns="" xmlns:a16="http://schemas.microsoft.com/office/drawing/2014/main" id="{529D70DE-828C-4690-940F-F6384A44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6025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8 Web Hosting Icon - Icon Logo Design">
            <a:extLst>
              <a:ext uri="{FF2B5EF4-FFF2-40B4-BE49-F238E27FC236}">
                <a16:creationId xmlns="" xmlns:a16="http://schemas.microsoft.com/office/drawing/2014/main" id="{B9C201E9-AD0F-4177-B8AB-40B8562C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64" y="260571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3F95561C-681D-46DC-8EC4-AFE9E485E86A}"/>
              </a:ext>
            </a:extLst>
          </p:cNvPr>
          <p:cNvGrpSpPr/>
          <p:nvPr/>
        </p:nvGrpSpPr>
        <p:grpSpPr>
          <a:xfrm>
            <a:off x="1074853" y="5115533"/>
            <a:ext cx="2887651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F8C69B9-C6CA-4D65-85EB-E925E19C4DCE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AWS Back Up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으로 생성한 백업 계획이 잘 작동하는지에 대한 단위 테스트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FD8234E-A32D-4776-B8DD-F92667733B7B}"/>
                </a:ext>
              </a:extLst>
            </p:cNvPr>
            <p:cNvSpPr txBox="1"/>
            <p:nvPr/>
          </p:nvSpPr>
          <p:spPr>
            <a:xfrm>
              <a:off x="1082295" y="5390664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백업 계획 테스트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4D661AAC-8D46-4EBA-BCB7-7128C1B79A44}"/>
              </a:ext>
            </a:extLst>
          </p:cNvPr>
          <p:cNvGrpSpPr/>
          <p:nvPr/>
        </p:nvGrpSpPr>
        <p:grpSpPr>
          <a:xfrm>
            <a:off x="4652173" y="5115533"/>
            <a:ext cx="2887651" cy="1027894"/>
            <a:chOff x="631683" y="5390664"/>
            <a:chExt cx="2887651" cy="1027894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592A262-36B3-4655-AE5D-753C668420C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Autoscaling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 제대로 작동하는지에 대한 과부하 테스트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9D9D7665-95FD-493E-A131-1079503B7079}"/>
                </a:ext>
              </a:extLst>
            </p:cNvPr>
            <p:cNvSpPr txBox="1"/>
            <p:nvPr/>
          </p:nvSpPr>
          <p:spPr>
            <a:xfrm>
              <a:off x="1236180" y="5390664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과부하 테스트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5993D87-958C-4ACE-BEDA-3D6ACF062145}"/>
              </a:ext>
            </a:extLst>
          </p:cNvPr>
          <p:cNvGrpSpPr/>
          <p:nvPr/>
        </p:nvGrpSpPr>
        <p:grpSpPr>
          <a:xfrm>
            <a:off x="8364038" y="5104884"/>
            <a:ext cx="2887651" cy="1027894"/>
            <a:chOff x="631683" y="5390664"/>
            <a:chExt cx="2887651" cy="1027894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86B49DE-B61F-41BC-B61F-07FAA0542CA4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Route53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으로 생성한 도메인으로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S3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정적 웹페이지 호스팅 확인 테스트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7D7B30B-E5FD-4CC1-9969-9E5D47DF9CB0}"/>
                </a:ext>
              </a:extLst>
            </p:cNvPr>
            <p:cNvSpPr txBox="1"/>
            <p:nvPr/>
          </p:nvSpPr>
          <p:spPr>
            <a:xfrm>
              <a:off x="1082296" y="5390664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웹 호스팅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571781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테스트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CF8F0A-A4F2-4E72-AA1F-55FAC0238A70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백업 플랜 테스트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9948C2A-4F60-45D3-B17B-92B02A3F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011" y="2097480"/>
            <a:ext cx="2160590" cy="367794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ABBEBC9-36F8-4BB4-8650-649365F65A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87" y="2097480"/>
            <a:ext cx="2519595" cy="17881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44C1E5E-5A03-499C-9663-666C3087E5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51" y="2097480"/>
            <a:ext cx="5331086" cy="35762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436B533-26AD-4E05-A9DF-D42554EE277B}"/>
              </a:ext>
            </a:extLst>
          </p:cNvPr>
          <p:cNvSpPr/>
          <p:nvPr/>
        </p:nvSpPr>
        <p:spPr>
          <a:xfrm>
            <a:off x="906010" y="2991529"/>
            <a:ext cx="2055303" cy="624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6792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테스트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CF8F0A-A4F2-4E72-AA1F-55FAC0238A70}"/>
              </a:ext>
            </a:extLst>
          </p:cNvPr>
          <p:cNvSpPr txBox="1"/>
          <p:nvPr/>
        </p:nvSpPr>
        <p:spPr>
          <a:xfrm>
            <a:off x="203210" y="2548250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테스트를 위한 과부하 툴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Stress Service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설치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E72E83E-C890-4A29-BA87-25BADC43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0" y="3345571"/>
            <a:ext cx="5466263" cy="2321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63AFA8-9AEA-4EE2-95E1-38FAE2D9F407}"/>
              </a:ext>
            </a:extLst>
          </p:cNvPr>
          <p:cNvSpPr txBox="1"/>
          <p:nvPr/>
        </p:nvSpPr>
        <p:spPr>
          <a:xfrm>
            <a:off x="240080" y="1312467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과부하 테스트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0486127-ECF7-4FC4-9C2A-40723483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8305"/>
            <a:ext cx="5624047" cy="2545301"/>
          </a:xfrm>
          <a:prstGeom prst="rect">
            <a:avLst/>
          </a:prstGeom>
        </p:spPr>
      </p:pic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="" xmlns:a16="http://schemas.microsoft.com/office/drawing/2014/main" id="{EF678F41-B5CA-488C-9444-8261B0132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3" y="2374892"/>
            <a:ext cx="5585944" cy="3292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60B4C92-514D-4DC4-A0FD-9E81230A7B5D}"/>
              </a:ext>
            </a:extLst>
          </p:cNvPr>
          <p:cNvSpPr txBox="1"/>
          <p:nvPr/>
        </p:nvSpPr>
        <p:spPr>
          <a:xfrm>
            <a:off x="988041" y="6007649"/>
            <a:ext cx="10215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/>
              <a:t>평균 </a:t>
            </a:r>
            <a:r>
              <a:rPr lang="en-US" altLang="ko-KR" sz="1600" dirty="0"/>
              <a:t>CPU </a:t>
            </a:r>
            <a:r>
              <a:rPr lang="ko-KR" altLang="en-US" sz="1600" dirty="0"/>
              <a:t>사용률이 </a:t>
            </a:r>
            <a:r>
              <a:rPr lang="en-US" altLang="ko-KR" sz="1600" dirty="0"/>
              <a:t>50%</a:t>
            </a:r>
            <a:r>
              <a:rPr lang="ko-KR" altLang="en-US" sz="1600" dirty="0"/>
              <a:t>가 넘으면 인스턴스를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개까지 추가로 생성하여 인스턴스 수를 동적으로 조정</a:t>
            </a:r>
          </a:p>
        </p:txBody>
      </p:sp>
    </p:spTree>
    <p:extLst>
      <p:ext uri="{BB962C8B-B14F-4D97-AF65-F5344CB8AC3E}">
        <p14:creationId xmlns:p14="http://schemas.microsoft.com/office/powerpoint/2010/main" val="36075195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테스트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74BC24A-6359-487D-97CC-67BE17B0E5C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CF8F0A-A4F2-4E72-AA1F-55FAC0238A70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정적 웹 호스팅 테스트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6EE9DD7-320D-4582-8021-0948A59A40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0" y="5864456"/>
            <a:ext cx="3959471" cy="46923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DD9524F-6EFF-4725-B9CE-1FBBEBD6D8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0" y="2656786"/>
            <a:ext cx="3905471" cy="2373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69BC1AA-C271-4A6F-B910-91D496D50D62}"/>
              </a:ext>
            </a:extLst>
          </p:cNvPr>
          <p:cNvSpPr txBox="1"/>
          <p:nvPr/>
        </p:nvSpPr>
        <p:spPr>
          <a:xfrm>
            <a:off x="342580" y="5377922"/>
            <a:ext cx="38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S3 bucket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이름과 도메인은 일치 시켜야 함</a:t>
            </a:r>
          </a:p>
        </p:txBody>
      </p:sp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="" xmlns:a16="http://schemas.microsoft.com/office/drawing/2014/main" id="{A8A891DF-470F-4C12-9633-458CB87F8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44" y="2620197"/>
            <a:ext cx="6480344" cy="371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C8AAAB6-16AF-4084-ABBC-BEECC5E683B7}"/>
              </a:ext>
            </a:extLst>
          </p:cNvPr>
          <p:cNvSpPr txBox="1"/>
          <p:nvPr/>
        </p:nvSpPr>
        <p:spPr>
          <a:xfrm>
            <a:off x="5106144" y="2191455"/>
            <a:ext cx="3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정적 웹 사이트 접속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BCF3E85-F8F0-4AE6-B23E-9070D2E51644}"/>
              </a:ext>
            </a:extLst>
          </p:cNvPr>
          <p:cNvSpPr txBox="1"/>
          <p:nvPr/>
        </p:nvSpPr>
        <p:spPr>
          <a:xfrm>
            <a:off x="396580" y="2250865"/>
            <a:ext cx="3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Route53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에서 호스팅 영역 추가</a:t>
            </a:r>
          </a:p>
        </p:txBody>
      </p:sp>
    </p:spTree>
    <p:extLst>
      <p:ext uri="{BB962C8B-B14F-4D97-AF65-F5344CB8AC3E}">
        <p14:creationId xmlns:p14="http://schemas.microsoft.com/office/powerpoint/2010/main" val="27110459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71154" y="2676872"/>
            <a:ext cx="2449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spc="-3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4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1458649" y="2319194"/>
            <a:ext cx="929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070447" y="4346555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조장 김민혁 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 문광훈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서현지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최나라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3863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년 솔데스크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IaC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기반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AWS MSA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클라우드 환경 구축</a:t>
            </a:r>
            <a:endParaRPr lang="ko-KR" altLang="en-US" sz="1200" b="1" i="0" dirty="0">
              <a:solidFill>
                <a:schemeClr val="bg1"/>
              </a:solidFill>
              <a:effectLst/>
              <a:latin typeface="Roboto" panose="020B0604020202020204" pitchFamily="2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823AAF1-4E4C-44E2-9CC4-E7218F808368}"/>
              </a:ext>
            </a:extLst>
          </p:cNvPr>
          <p:cNvCxnSpPr>
            <a:cxnSpLocks/>
          </p:cNvCxnSpPr>
          <p:nvPr/>
        </p:nvCxnSpPr>
        <p:spPr>
          <a:xfrm>
            <a:off x="1448651" y="3751754"/>
            <a:ext cx="929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AWS란? 클라우드와 AWS의 기본 개념 알아보기">
            <a:extLst>
              <a:ext uri="{FF2B5EF4-FFF2-40B4-BE49-F238E27FC236}">
                <a16:creationId xmlns="" xmlns:a16="http://schemas.microsoft.com/office/drawing/2014/main" id="{1F8065AA-0FEB-4C73-B65F-0AD51689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6" y="142240"/>
            <a:ext cx="3035807" cy="187835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4490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목표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40080" y="1295412"/>
            <a:ext cx="53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프로젝트 개요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스크립트 - 무료 사업개 아이콘">
            <a:extLst>
              <a:ext uri="{FF2B5EF4-FFF2-40B4-BE49-F238E27FC236}">
                <a16:creationId xmlns="" xmlns:a16="http://schemas.microsoft.com/office/drawing/2014/main" id="{F1DFDCD5-113F-4901-B9C0-A0E470075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2388840"/>
            <a:ext cx="2569578" cy="25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utomation - Free business icons">
            <a:extLst>
              <a:ext uri="{FF2B5EF4-FFF2-40B4-BE49-F238E27FC236}">
                <a16:creationId xmlns="" xmlns:a16="http://schemas.microsoft.com/office/drawing/2014/main" id="{8219C1DB-3C4E-4E14-9A53-A70DFED0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134" y="2527504"/>
            <a:ext cx="2766283" cy="27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row Line Png – Free PNG Images Vector, PSD, Clipart, Templates">
            <a:extLst>
              <a:ext uri="{FF2B5EF4-FFF2-40B4-BE49-F238E27FC236}">
                <a16:creationId xmlns="" xmlns:a16="http://schemas.microsoft.com/office/drawing/2014/main" id="{DC494FEF-AAD3-4021-832E-C1B5D778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26" y="2763715"/>
            <a:ext cx="1005468" cy="19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574B87A7-83AF-4DD3-8C42-36CC6FA648C8}"/>
              </a:ext>
            </a:extLst>
          </p:cNvPr>
          <p:cNvGrpSpPr/>
          <p:nvPr/>
        </p:nvGrpSpPr>
        <p:grpSpPr>
          <a:xfrm>
            <a:off x="3592880" y="5630896"/>
            <a:ext cx="4791696" cy="598720"/>
            <a:chOff x="754604" y="5485953"/>
            <a:chExt cx="4791696" cy="598720"/>
          </a:xfrm>
        </p:grpSpPr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3B027DF-8803-4828-AEB7-0C28024FBF71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B1584959-811D-4550-B511-9CF133852311}"/>
                </a:ext>
              </a:extLst>
            </p:cNvPr>
            <p:cNvSpPr txBox="1"/>
            <p:nvPr/>
          </p:nvSpPr>
          <p:spPr>
            <a:xfrm>
              <a:off x="754604" y="5561453"/>
              <a:ext cx="4791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코드형 인프라에 의한 자동화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FEFF317-5F6F-4D1A-BD9C-617C846DD1D8}"/>
              </a:ext>
            </a:extLst>
          </p:cNvPr>
          <p:cNvSpPr txBox="1"/>
          <p:nvPr/>
        </p:nvSpPr>
        <p:spPr>
          <a:xfrm>
            <a:off x="4038092" y="6181904"/>
            <a:ext cx="390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자동화 툴을 이용한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AWS resource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제어</a:t>
            </a:r>
          </a:p>
        </p:txBody>
      </p:sp>
      <p:pic>
        <p:nvPicPr>
          <p:cNvPr id="1030" name="Picture 6" descr="Aws icon PNG, ICO or ICNS | Free vector icons">
            <a:extLst>
              <a:ext uri="{FF2B5EF4-FFF2-40B4-BE49-F238E27FC236}">
                <a16:creationId xmlns="" xmlns:a16="http://schemas.microsoft.com/office/drawing/2014/main" id="{429662D7-B077-4DC1-9E28-C9152A45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53" y="1932998"/>
            <a:ext cx="3392867" cy="33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Arrow Line Png – Free PNG Images Vector, PSD, Clipart, Templates">
            <a:extLst>
              <a:ext uri="{FF2B5EF4-FFF2-40B4-BE49-F238E27FC236}">
                <a16:creationId xmlns="" xmlns:a16="http://schemas.microsoft.com/office/drawing/2014/main" id="{2136EA7B-FE8F-466A-8A4A-D15ED74E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17" y="2763715"/>
            <a:ext cx="1028736" cy="19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7658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21531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40079" y="1295412"/>
            <a:ext cx="585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프로젝트 진행 스케줄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77A53699-9EDF-43D5-AA29-3EF881F0A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4" y="1076960"/>
            <a:ext cx="5325908" cy="5480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954DB93-9177-4015-A286-CAE0E2DA1B20}"/>
              </a:ext>
            </a:extLst>
          </p:cNvPr>
          <p:cNvSpPr txBox="1"/>
          <p:nvPr/>
        </p:nvSpPr>
        <p:spPr>
          <a:xfrm>
            <a:off x="1438012" y="2295945"/>
            <a:ext cx="382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1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주차 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: 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문제정의서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011280D-4CAB-43E6-8A3D-AFEF55881525}"/>
              </a:ext>
            </a:extLst>
          </p:cNvPr>
          <p:cNvSpPr txBox="1"/>
          <p:nvPr/>
        </p:nvSpPr>
        <p:spPr>
          <a:xfrm>
            <a:off x="1459234" y="3272838"/>
            <a:ext cx="382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2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주차 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: 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요구사항 분석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F85DF7-C0A0-4E8B-90AC-E2F200E82AC4}"/>
              </a:ext>
            </a:extLst>
          </p:cNvPr>
          <p:cNvSpPr txBox="1"/>
          <p:nvPr/>
        </p:nvSpPr>
        <p:spPr>
          <a:xfrm>
            <a:off x="1438012" y="4249731"/>
            <a:ext cx="382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3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주차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: 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설계 및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4567F3-AFF3-4810-A48B-7F98E237A74E}"/>
              </a:ext>
            </a:extLst>
          </p:cNvPr>
          <p:cNvSpPr txBox="1"/>
          <p:nvPr/>
        </p:nvSpPr>
        <p:spPr>
          <a:xfrm>
            <a:off x="1438012" y="5226625"/>
            <a:ext cx="382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4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주차 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: 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구축 마무리 및 테스트</a:t>
            </a:r>
          </a:p>
        </p:txBody>
      </p:sp>
    </p:spTree>
    <p:extLst>
      <p:ext uri="{BB962C8B-B14F-4D97-AF65-F5344CB8AC3E}">
        <p14:creationId xmlns:p14="http://schemas.microsoft.com/office/powerpoint/2010/main" val="30403854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문제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56522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1525</Words>
  <Application>Microsoft Office PowerPoint</Application>
  <PresentationFormat>사용자 지정</PresentationFormat>
  <Paragraphs>465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나라</cp:lastModifiedBy>
  <cp:revision>61</cp:revision>
  <dcterms:created xsi:type="dcterms:W3CDTF">2020-09-07T02:34:06Z</dcterms:created>
  <dcterms:modified xsi:type="dcterms:W3CDTF">2022-04-08T01:52:23Z</dcterms:modified>
</cp:coreProperties>
</file>